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8" r:id="rId3"/>
    <p:sldId id="259" r:id="rId4"/>
    <p:sldId id="260" r:id="rId5"/>
    <p:sldId id="266" r:id="rId6"/>
    <p:sldId id="267" r:id="rId7"/>
    <p:sldId id="265" r:id="rId8"/>
    <p:sldId id="261" r:id="rId9"/>
    <p:sldId id="262" r:id="rId10"/>
    <p:sldId id="263" r:id="rId11"/>
    <p:sldId id="264" r:id="rId12"/>
    <p:sldId id="268" r:id="rId13"/>
    <p:sldId id="269" r:id="rId14"/>
    <p:sldId id="271" r:id="rId15"/>
    <p:sldId id="272" r:id="rId16"/>
    <p:sldId id="274" r:id="rId17"/>
    <p:sldId id="275" r:id="rId18"/>
    <p:sldId id="276" r:id="rId19"/>
    <p:sldId id="277" r:id="rId20"/>
    <p:sldId id="278" r:id="rId21"/>
    <p:sldId id="279" r:id="rId22"/>
    <p:sldId id="280" r:id="rId23"/>
    <p:sldId id="281" r:id="rId24"/>
    <p:sldId id="282" r:id="rId25"/>
    <p:sldId id="289" r:id="rId26"/>
    <p:sldId id="283" r:id="rId27"/>
    <p:sldId id="284" r:id="rId28"/>
    <p:sldId id="285" r:id="rId29"/>
    <p:sldId id="286" r:id="rId30"/>
    <p:sldId id="287" r:id="rId31"/>
    <p:sldId id="28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4731" autoAdjust="0"/>
  </p:normalViewPr>
  <p:slideViewPr>
    <p:cSldViewPr snapToGrid="0" snapToObjects="1">
      <p:cViewPr varScale="1">
        <p:scale>
          <a:sx n="74" d="100"/>
          <a:sy n="74" d="100"/>
        </p:scale>
        <p:origin x="19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278B3C-191A-4E8D-8F0A-A4E0F9BAD26B}" type="datetimeFigureOut">
              <a:rPr lang="en-US" smtClean="0"/>
              <a:t>10/29/2019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EB1610-3C81-4E44-8D2D-37E20B376335}" type="slidenum">
              <a:rPr lang="en-US" smtClean="0"/>
              <a:t>‹#›</a:t>
            </a:fld>
            <a:endParaRPr lang="en-US"/>
          </a:p>
        </p:txBody>
      </p:sp>
    </p:spTree>
    <p:extLst>
      <p:ext uri="{BB962C8B-B14F-4D97-AF65-F5344CB8AC3E}">
        <p14:creationId xmlns:p14="http://schemas.microsoft.com/office/powerpoint/2010/main" val="148293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B1610-3C81-4E44-8D2D-37E20B376335}" type="slidenum">
              <a:rPr lang="en-US" smtClean="0"/>
              <a:t>1</a:t>
            </a:fld>
            <a:endParaRPr lang="en-US"/>
          </a:p>
        </p:txBody>
      </p:sp>
    </p:spTree>
    <p:extLst>
      <p:ext uri="{BB962C8B-B14F-4D97-AF65-F5344CB8AC3E}">
        <p14:creationId xmlns:p14="http://schemas.microsoft.com/office/powerpoint/2010/main" val="2565603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1610-3C81-4E44-8D2D-37E20B376335}" type="slidenum">
              <a:rPr lang="en-US" smtClean="0"/>
              <a:t>23</a:t>
            </a:fld>
            <a:endParaRPr lang="en-US"/>
          </a:p>
        </p:txBody>
      </p:sp>
    </p:spTree>
    <p:extLst>
      <p:ext uri="{BB962C8B-B14F-4D97-AF65-F5344CB8AC3E}">
        <p14:creationId xmlns:p14="http://schemas.microsoft.com/office/powerpoint/2010/main" val="94177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1610-3C81-4E44-8D2D-37E20B376335}" type="slidenum">
              <a:rPr lang="en-US" smtClean="0"/>
              <a:t>24</a:t>
            </a:fld>
            <a:endParaRPr lang="en-US"/>
          </a:p>
        </p:txBody>
      </p:sp>
    </p:spTree>
    <p:extLst>
      <p:ext uri="{BB962C8B-B14F-4D97-AF65-F5344CB8AC3E}">
        <p14:creationId xmlns:p14="http://schemas.microsoft.com/office/powerpoint/2010/main" val="2785867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the basic needs of families through programs and policies like the Earned Income Tax Credit, food assistance (such as the Supplemental Nutrition Assistance Program), and housing subsidies help bolster families’ incomes to afford basic needs and have been shown to keep children out of poverty, help them achieve in school, and increase their earning power in their adult years—all of which reduces risk for substance misuse and suicide</a:t>
            </a:r>
          </a:p>
        </p:txBody>
      </p:sp>
      <p:sp>
        <p:nvSpPr>
          <p:cNvPr id="4" name="Slide Number Placeholder 3"/>
          <p:cNvSpPr>
            <a:spLocks noGrp="1"/>
          </p:cNvSpPr>
          <p:nvPr>
            <p:ph type="sldNum" sz="quarter" idx="10"/>
          </p:nvPr>
        </p:nvSpPr>
        <p:spPr/>
        <p:txBody>
          <a:bodyPr/>
          <a:lstStyle/>
          <a:p>
            <a:fld id="{07EB1610-3C81-4E44-8D2D-37E20B376335}" type="slidenum">
              <a:rPr lang="en-US" smtClean="0"/>
              <a:t>26</a:t>
            </a:fld>
            <a:endParaRPr lang="en-US"/>
          </a:p>
        </p:txBody>
      </p:sp>
    </p:spTree>
    <p:extLst>
      <p:ext uri="{BB962C8B-B14F-4D97-AF65-F5344CB8AC3E}">
        <p14:creationId xmlns:p14="http://schemas.microsoft.com/office/powerpoint/2010/main" val="5530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Division of Adolescent and School Health (DASH) at the Centers for Disease Control and Prevention (CDC) provides funding to 28 local education agencies (school districts) to build infrastructure in schools to promote safe and supportive learning environments. The DASH funding supports staff who implement evidence-based programs in schools, including: l Professional development on classroom management (e.g., how to reinforce positive behaviors through praise and how to establish rules, routines, and expectations) to foster calm and predictable classroom environments that support academic learning and reduce opportunities for bullying or other disruptive behaviors; l Mentoring, service learning, and/or other positive youth development programs for students in the school or community; l Student-led clubs to support LGBT youth (often known as gay-straight alliances or genders and sexualities alliances) that create a safe space for students to socialize, support each other, and connect with supportive school staff; and l Providing parents and families with resources that support positive parenting practices such as open, honest communication and parental supervision. School districts that received funding and more thoroughly implemented school-connectedness activities in middle schools and high schools saw significant declines in high risk substance use, mental health issues, and suicide among students.</a:t>
            </a:r>
          </a:p>
        </p:txBody>
      </p:sp>
      <p:sp>
        <p:nvSpPr>
          <p:cNvPr id="4" name="Slide Number Placeholder 3"/>
          <p:cNvSpPr>
            <a:spLocks noGrp="1"/>
          </p:cNvSpPr>
          <p:nvPr>
            <p:ph type="sldNum" sz="quarter" idx="10"/>
          </p:nvPr>
        </p:nvSpPr>
        <p:spPr/>
        <p:txBody>
          <a:bodyPr/>
          <a:lstStyle/>
          <a:p>
            <a:fld id="{07EB1610-3C81-4E44-8D2D-37E20B376335}" type="slidenum">
              <a:rPr lang="en-US" smtClean="0"/>
              <a:t>27</a:t>
            </a:fld>
            <a:endParaRPr lang="en-US"/>
          </a:p>
        </p:txBody>
      </p:sp>
    </p:spTree>
    <p:extLst>
      <p:ext uri="{BB962C8B-B14F-4D97-AF65-F5344CB8AC3E}">
        <p14:creationId xmlns:p14="http://schemas.microsoft.com/office/powerpoint/2010/main" val="188075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recommended in the Final Report of the Federal Commission on School Safety (2018), the federal government should scale up strategies to prevent school violence, including through character education, the creation of a positive school climate, and mental health promotion and treatment. </a:t>
            </a:r>
          </a:p>
          <a:p>
            <a:endParaRPr lang="en-US" dirty="0"/>
          </a:p>
          <a:p>
            <a:endParaRPr lang="en-US" dirty="0"/>
          </a:p>
        </p:txBody>
      </p:sp>
      <p:sp>
        <p:nvSpPr>
          <p:cNvPr id="4" name="Slide Number Placeholder 3"/>
          <p:cNvSpPr>
            <a:spLocks noGrp="1"/>
          </p:cNvSpPr>
          <p:nvPr>
            <p:ph type="sldNum" sz="quarter" idx="10"/>
          </p:nvPr>
        </p:nvSpPr>
        <p:spPr/>
        <p:txBody>
          <a:bodyPr/>
          <a:lstStyle/>
          <a:p>
            <a:fld id="{07EB1610-3C81-4E44-8D2D-37E20B376335}" type="slidenum">
              <a:rPr lang="en-US" smtClean="0"/>
              <a:t>28</a:t>
            </a:fld>
            <a:endParaRPr lang="en-US"/>
          </a:p>
        </p:txBody>
      </p:sp>
    </p:spTree>
    <p:extLst>
      <p:ext uri="{BB962C8B-B14F-4D97-AF65-F5344CB8AC3E}">
        <p14:creationId xmlns:p14="http://schemas.microsoft.com/office/powerpoint/2010/main" val="217839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 that positive school climates cannot be achieved by any one agency alone, the U.S. Department of Education, the U.S. Department of Health and Human Services, and the U.S. Department of Justice worked together to design three grant programs that, together, would provide support to professionals across disciplines to provide the instruction, counseling, and mental health services that contribute to positive school climates (School Climate Transformation Grant program, Project AWARE, and Keep Kids in School and Out of Court). </a:t>
            </a:r>
          </a:p>
          <a:p>
            <a:endParaRPr lang="en-US" dirty="0"/>
          </a:p>
          <a:p>
            <a:r>
              <a:rPr lang="en-US" dirty="0"/>
              <a:t>A study showed that the majority of state and local grantees were coordinating through joint training, coordinated planning, communication, and the development of shared organizational structures. As a result, local efforts were better integrated and aligned with the MTSS framework, and, ultimately, grantees were better able to meet students’ needs. The expectation of coordination communicated by the federal agencies was a key factor in encouraging grantee collaboration</a:t>
            </a:r>
          </a:p>
        </p:txBody>
      </p:sp>
      <p:sp>
        <p:nvSpPr>
          <p:cNvPr id="4" name="Slide Number Placeholder 3"/>
          <p:cNvSpPr>
            <a:spLocks noGrp="1"/>
          </p:cNvSpPr>
          <p:nvPr>
            <p:ph type="sldNum" sz="quarter" idx="10"/>
          </p:nvPr>
        </p:nvSpPr>
        <p:spPr/>
        <p:txBody>
          <a:bodyPr/>
          <a:lstStyle/>
          <a:p>
            <a:fld id="{07EB1610-3C81-4E44-8D2D-37E20B376335}" type="slidenum">
              <a:rPr lang="en-US" smtClean="0"/>
              <a:t>29</a:t>
            </a:fld>
            <a:endParaRPr lang="en-US"/>
          </a:p>
        </p:txBody>
      </p:sp>
    </p:spTree>
    <p:extLst>
      <p:ext uri="{BB962C8B-B14F-4D97-AF65-F5344CB8AC3E}">
        <p14:creationId xmlns:p14="http://schemas.microsoft.com/office/powerpoint/2010/main" val="3382530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fiscal year 2016, for example, of the $11.3 billion the federal government collectively spent on adolescent substance use prevention, treatment and recovery services, and research, only $1.5 billion supported prevention services and research—with significant gaps in prevention services for certain high-risk populations, like AI/AN or LGBT youth</a:t>
            </a:r>
          </a:p>
          <a:p>
            <a:endParaRPr lang="en-US" dirty="0"/>
          </a:p>
          <a:p>
            <a:r>
              <a:rPr lang="en-US" dirty="0"/>
              <a:t>One of the reasons for this underinvestment in universal primary prevention is the prevention paradox— the fact that the majority of cases of a disease or outcome come from low risk individuals, while only a minority come from high-risk individuals</a:t>
            </a:r>
          </a:p>
        </p:txBody>
      </p:sp>
      <p:sp>
        <p:nvSpPr>
          <p:cNvPr id="4" name="Slide Number Placeholder 3"/>
          <p:cNvSpPr>
            <a:spLocks noGrp="1"/>
          </p:cNvSpPr>
          <p:nvPr>
            <p:ph type="sldNum" sz="quarter" idx="10"/>
          </p:nvPr>
        </p:nvSpPr>
        <p:spPr/>
        <p:txBody>
          <a:bodyPr/>
          <a:lstStyle/>
          <a:p>
            <a:fld id="{07EB1610-3C81-4E44-8D2D-37E20B376335}" type="slidenum">
              <a:rPr lang="en-US" smtClean="0"/>
              <a:t>30</a:t>
            </a:fld>
            <a:endParaRPr lang="en-US"/>
          </a:p>
        </p:txBody>
      </p:sp>
    </p:spTree>
    <p:extLst>
      <p:ext uri="{BB962C8B-B14F-4D97-AF65-F5344CB8AC3E}">
        <p14:creationId xmlns:p14="http://schemas.microsoft.com/office/powerpoint/2010/main" val="232050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1610-3C81-4E44-8D2D-37E20B376335}" type="slidenum">
              <a:rPr lang="en-US" smtClean="0"/>
              <a:t>4</a:t>
            </a:fld>
            <a:endParaRPr lang="en-US"/>
          </a:p>
        </p:txBody>
      </p:sp>
    </p:spTree>
    <p:extLst>
      <p:ext uri="{BB962C8B-B14F-4D97-AF65-F5344CB8AC3E}">
        <p14:creationId xmlns:p14="http://schemas.microsoft.com/office/powerpoint/2010/main" val="225932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1610-3C81-4E44-8D2D-37E20B376335}" type="slidenum">
              <a:rPr lang="en-US" smtClean="0"/>
              <a:t>5</a:t>
            </a:fld>
            <a:endParaRPr lang="en-US"/>
          </a:p>
        </p:txBody>
      </p:sp>
    </p:spTree>
    <p:extLst>
      <p:ext uri="{BB962C8B-B14F-4D97-AF65-F5344CB8AC3E}">
        <p14:creationId xmlns:p14="http://schemas.microsoft.com/office/powerpoint/2010/main" val="22713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1610-3C81-4E44-8D2D-37E20B376335}" type="slidenum">
              <a:rPr lang="en-US" smtClean="0"/>
              <a:t>9</a:t>
            </a:fld>
            <a:endParaRPr lang="en-US"/>
          </a:p>
        </p:txBody>
      </p:sp>
    </p:spTree>
    <p:extLst>
      <p:ext uri="{BB962C8B-B14F-4D97-AF65-F5344CB8AC3E}">
        <p14:creationId xmlns:p14="http://schemas.microsoft.com/office/powerpoint/2010/main" val="315416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1610-3C81-4E44-8D2D-37E20B376335}" type="slidenum">
              <a:rPr lang="en-US" smtClean="0"/>
              <a:t>18</a:t>
            </a:fld>
            <a:endParaRPr lang="en-US"/>
          </a:p>
        </p:txBody>
      </p:sp>
    </p:spTree>
    <p:extLst>
      <p:ext uri="{BB962C8B-B14F-4D97-AF65-F5344CB8AC3E}">
        <p14:creationId xmlns:p14="http://schemas.microsoft.com/office/powerpoint/2010/main" val="17072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1610-3C81-4E44-8D2D-37E20B376335}" type="slidenum">
              <a:rPr lang="en-US" smtClean="0"/>
              <a:t>19</a:t>
            </a:fld>
            <a:endParaRPr lang="en-US"/>
          </a:p>
        </p:txBody>
      </p:sp>
    </p:spTree>
    <p:extLst>
      <p:ext uri="{BB962C8B-B14F-4D97-AF65-F5344CB8AC3E}">
        <p14:creationId xmlns:p14="http://schemas.microsoft.com/office/powerpoint/2010/main" val="333241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Striving to Reduce Youth Violence Everywhere (STRYVE) is a national initiative led by the Division of Violence Prevention at CDC’s National Center for Injury Prevention and Control. STRYVE helps public health departments implement multisector, prevention-oriented approaches to reduce youth violence.353 Health departments develop comprehensive strategies to reduce violence and work with other sectors to implement evidence-based programs that: </a:t>
            </a:r>
          </a:p>
          <a:p>
            <a:r>
              <a:rPr lang="en-US" dirty="0"/>
              <a:t>l  Strengthen the capacity of youth to prevent violence by building their skills and capacities and engaging them in positive youth-development programs to foster protective factors (e.g., healthy connections, confidence, competence, and contributions to the community);</a:t>
            </a:r>
          </a:p>
          <a:p>
            <a:r>
              <a:rPr lang="en-US" dirty="0"/>
              <a:t>l  Build and maintain positive relationships between youth and the adults in their lives (parents, caregivers, teachers, and others) by strengthening the skills of the adults to better communicate, set and enforce rules, and monitor the child’s activities and relationships; by providing professional development to teachers about effective classroom management practices, conflict resolution, and positive connections with children from </a:t>
            </a:r>
          </a:p>
          <a:p>
            <a:r>
              <a:rPr lang="en-US" dirty="0"/>
              <a:t>diverse backgrounds; and by mentoring programs and activities that help youth build relationships with pro-social peers, rather than peers who have a negative influence;</a:t>
            </a:r>
          </a:p>
          <a:p>
            <a:r>
              <a:rPr lang="en-US" dirty="0"/>
              <a:t>l  Promote economic opportunities and infrastructure in communities by, for example, developing business improvement districts, providing job skill training, or offering incentives for businesses to draw upon the local workforce;</a:t>
            </a:r>
          </a:p>
          <a:p>
            <a:r>
              <a:rPr lang="en-US" dirty="0"/>
              <a:t>l  Promote connections among community members and organizations by creating regular and meaningful opportunities for all residents to interact;</a:t>
            </a:r>
          </a:p>
          <a:p>
            <a:r>
              <a:rPr lang="en-US" dirty="0"/>
              <a:t>l  Promote community and school physical environments that promote safety and connectedness by addressing environmental factors such as lighting, availability of green space, and repair and upkeep of schools;</a:t>
            </a:r>
          </a:p>
          <a:p>
            <a:r>
              <a:rPr lang="en-US" dirty="0"/>
              <a:t>l  Strengthen community policies that promote health and safety, such as policies that reduce the density of alcohol outlets;</a:t>
            </a:r>
          </a:p>
          <a:p>
            <a:r>
              <a:rPr lang="en-US" dirty="0"/>
              <a:t>l  Foster social connectedness and a positive learning and working environment in schools;</a:t>
            </a:r>
          </a:p>
          <a:p>
            <a:r>
              <a:rPr lang="en-US" dirty="0"/>
              <a:t>l  Promote societal norms about the unacceptability of youth violence by promoting a positive portrayal of youth as responsible members of society in the media and minimizing youth exposure to violence in media; and</a:t>
            </a:r>
          </a:p>
          <a:p>
            <a:r>
              <a:rPr lang="en-US" dirty="0"/>
              <a:t>l  Address the social, economic, and structural conditions that affect youth violence and lead to health inequity by, for example, supporting mental health supports for young people and families or changing housing policy to deconcentrate poverty.</a:t>
            </a:r>
          </a:p>
          <a:p>
            <a:endParaRPr lang="en-US" dirty="0"/>
          </a:p>
        </p:txBody>
      </p:sp>
      <p:sp>
        <p:nvSpPr>
          <p:cNvPr id="4" name="Slide Number Placeholder 3"/>
          <p:cNvSpPr>
            <a:spLocks noGrp="1"/>
          </p:cNvSpPr>
          <p:nvPr>
            <p:ph type="sldNum" sz="quarter" idx="5"/>
          </p:nvPr>
        </p:nvSpPr>
        <p:spPr/>
        <p:txBody>
          <a:bodyPr/>
          <a:lstStyle/>
          <a:p>
            <a:fld id="{07EB1610-3C81-4E44-8D2D-37E20B376335}" type="slidenum">
              <a:rPr lang="en-US" smtClean="0"/>
              <a:t>20</a:t>
            </a:fld>
            <a:endParaRPr lang="en-US"/>
          </a:p>
        </p:txBody>
      </p:sp>
    </p:spTree>
    <p:extLst>
      <p:ext uri="{BB962C8B-B14F-4D97-AF65-F5344CB8AC3E}">
        <p14:creationId xmlns:p14="http://schemas.microsoft.com/office/powerpoint/2010/main" val="343909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1610-3C81-4E44-8D2D-37E20B376335}" type="slidenum">
              <a:rPr lang="en-US" smtClean="0"/>
              <a:t>21</a:t>
            </a:fld>
            <a:endParaRPr lang="en-US"/>
          </a:p>
        </p:txBody>
      </p:sp>
    </p:spTree>
    <p:extLst>
      <p:ext uri="{BB962C8B-B14F-4D97-AF65-F5344CB8AC3E}">
        <p14:creationId xmlns:p14="http://schemas.microsoft.com/office/powerpoint/2010/main" val="275807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1610-3C81-4E44-8D2D-37E20B376335}" type="slidenum">
              <a:rPr lang="en-US" smtClean="0"/>
              <a:t>22</a:t>
            </a:fld>
            <a:endParaRPr lang="en-US"/>
          </a:p>
        </p:txBody>
      </p:sp>
    </p:spTree>
    <p:extLst>
      <p:ext uri="{BB962C8B-B14F-4D97-AF65-F5344CB8AC3E}">
        <p14:creationId xmlns:p14="http://schemas.microsoft.com/office/powerpoint/2010/main" val="60796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1CAC-EAC2-044A-9758-F587C776DD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56F64B-7A0A-5E4B-B62D-A5C3625DC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A3DE44-B01E-0540-8EC5-4AC404F2A780}"/>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5" name="Footer Placeholder 4">
            <a:extLst>
              <a:ext uri="{FF2B5EF4-FFF2-40B4-BE49-F238E27FC236}">
                <a16:creationId xmlns:a16="http://schemas.microsoft.com/office/drawing/2014/main" id="{B22054D3-64E3-6249-B4BE-68FEC2CB5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1F6DB-DD65-4245-87BF-2DF2494CBDAB}"/>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64786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39DF8-EEDE-CB42-AB82-DDE7FB2071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A3B9F-B3A9-494F-A534-824B6D62DE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992A3-EDD2-5E4D-93F1-8A90EF0D1E3E}"/>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5" name="Footer Placeholder 4">
            <a:extLst>
              <a:ext uri="{FF2B5EF4-FFF2-40B4-BE49-F238E27FC236}">
                <a16:creationId xmlns:a16="http://schemas.microsoft.com/office/drawing/2014/main" id="{E0AD0906-9B03-1C48-98D8-3568C0CF6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9647F-6545-FE42-B88B-87F0A8C7AB5C}"/>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378359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74772A-50C9-C140-BE02-224F8844D2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29FD74-33F6-894D-9142-EA3C60DB11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FAC8C-188B-F042-8AF4-B289630C39E7}"/>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5" name="Footer Placeholder 4">
            <a:extLst>
              <a:ext uri="{FF2B5EF4-FFF2-40B4-BE49-F238E27FC236}">
                <a16:creationId xmlns:a16="http://schemas.microsoft.com/office/drawing/2014/main" id="{7A005A40-D509-6944-9526-4ADA791D0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63D94-6240-994F-8744-D994C9F19878}"/>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138364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31B5-B026-8042-9761-9DF1D0B543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E69E6-78C0-4C42-9171-AAE83D1D1E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31719-4731-9340-8084-EE10CEFFAEF6}"/>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5" name="Footer Placeholder 4">
            <a:extLst>
              <a:ext uri="{FF2B5EF4-FFF2-40B4-BE49-F238E27FC236}">
                <a16:creationId xmlns:a16="http://schemas.microsoft.com/office/drawing/2014/main" id="{54CCDEAE-8932-2345-B1D3-21F6224DC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F728C-BE90-474E-A5D2-74C14A6ED015}"/>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397752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7083-1ACC-1246-B091-45F1E57F69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E12292-B687-FE42-99AF-2A6500CF6F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99C8A5-72FC-9D4D-9320-0CF095AD34F3}"/>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5" name="Footer Placeholder 4">
            <a:extLst>
              <a:ext uri="{FF2B5EF4-FFF2-40B4-BE49-F238E27FC236}">
                <a16:creationId xmlns:a16="http://schemas.microsoft.com/office/drawing/2014/main" id="{16DCCD97-9A6B-8042-A9C5-CADF2CE55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16010-C768-584F-B2B7-D3FD56E0C690}"/>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166929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29FC-77CC-0344-B3EA-EB5DA1918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2B7405-7939-A04F-B011-D7335348E2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D7250-C142-AE49-8530-8CD9DA53D1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63BCB6-3580-EC42-AD17-55427CDBCD92}"/>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6" name="Footer Placeholder 5">
            <a:extLst>
              <a:ext uri="{FF2B5EF4-FFF2-40B4-BE49-F238E27FC236}">
                <a16:creationId xmlns:a16="http://schemas.microsoft.com/office/drawing/2014/main" id="{2E2AF478-01D3-0848-8FFE-E4576D9A6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85671-9CC2-A943-8CB8-DB05EF1521F5}"/>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228877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7D3B-FD90-6B49-8F75-FE67C1E5B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CDEB09-FC0D-3943-AE14-D9CC5AB3C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305E6C-A027-BA48-8033-FC1482CB8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10EC5-91CA-8249-9FC3-8902A07FB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95B662-57F4-3342-9EA5-4389A77E6D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A03925-CFAB-954D-AC5B-D0455DFE7BB5}"/>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8" name="Footer Placeholder 7">
            <a:extLst>
              <a:ext uri="{FF2B5EF4-FFF2-40B4-BE49-F238E27FC236}">
                <a16:creationId xmlns:a16="http://schemas.microsoft.com/office/drawing/2014/main" id="{DE3ACC39-9915-5640-BB23-0C04FDB284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AD97DA-C27B-FB46-95AF-95683C19FA0D}"/>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132018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154B-D749-0347-B989-75B78A9A36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821352-BF0C-FF44-BD0F-744C76B1C721}"/>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4" name="Footer Placeholder 3">
            <a:extLst>
              <a:ext uri="{FF2B5EF4-FFF2-40B4-BE49-F238E27FC236}">
                <a16:creationId xmlns:a16="http://schemas.microsoft.com/office/drawing/2014/main" id="{DB38F29B-C0E1-4446-ACF0-F486C4C811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FB031D-96EF-5D44-AFD1-575E926EA6DC}"/>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260145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4B802-813F-064C-90D8-4C155729A254}"/>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3" name="Footer Placeholder 2">
            <a:extLst>
              <a:ext uri="{FF2B5EF4-FFF2-40B4-BE49-F238E27FC236}">
                <a16:creationId xmlns:a16="http://schemas.microsoft.com/office/drawing/2014/main" id="{62E50F50-C082-CE4C-BDE2-83F98A67DA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6E6489-BD1B-1048-8A07-E8D54F82C2AC}"/>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255640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4638-9C32-9943-9D5B-8C57FDAE0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A5CADF-E416-BA44-9CC1-807838787F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EE65E-C693-1B4E-952E-2C5A29C27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8ECD0F-AC7E-0F4A-BCEC-9BF21B56DD99}"/>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6" name="Footer Placeholder 5">
            <a:extLst>
              <a:ext uri="{FF2B5EF4-FFF2-40B4-BE49-F238E27FC236}">
                <a16:creationId xmlns:a16="http://schemas.microsoft.com/office/drawing/2014/main" id="{F5D0888B-3091-C348-AC00-AD4C1C001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46D67-9D76-EC45-9AE3-65628A6763BC}"/>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2187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05E7-F397-9441-A3FD-3E6AFCF0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542BD8-49CB-FF46-8F9F-839854F78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C491A-CA6B-334D-80E1-FAE2364CC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ABB244-0DA9-614D-BE72-9253E1BC88C2}"/>
              </a:ext>
            </a:extLst>
          </p:cNvPr>
          <p:cNvSpPr>
            <a:spLocks noGrp="1"/>
          </p:cNvSpPr>
          <p:nvPr>
            <p:ph type="dt" sz="half" idx="10"/>
          </p:nvPr>
        </p:nvSpPr>
        <p:spPr/>
        <p:txBody>
          <a:bodyPr/>
          <a:lstStyle/>
          <a:p>
            <a:fld id="{DBD1A0F6-E006-B14D-8D06-D7C1C5A5A13E}" type="datetimeFigureOut">
              <a:rPr lang="en-US" smtClean="0"/>
              <a:t>10/29/2019</a:t>
            </a:fld>
            <a:endParaRPr lang="en-US"/>
          </a:p>
        </p:txBody>
      </p:sp>
      <p:sp>
        <p:nvSpPr>
          <p:cNvPr id="6" name="Footer Placeholder 5">
            <a:extLst>
              <a:ext uri="{FF2B5EF4-FFF2-40B4-BE49-F238E27FC236}">
                <a16:creationId xmlns:a16="http://schemas.microsoft.com/office/drawing/2014/main" id="{30672EB0-53FB-5245-B806-34A280360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62B0A-A69A-1B44-9C04-EF8ACE7E5191}"/>
              </a:ext>
            </a:extLst>
          </p:cNvPr>
          <p:cNvSpPr>
            <a:spLocks noGrp="1"/>
          </p:cNvSpPr>
          <p:nvPr>
            <p:ph type="sldNum" sz="quarter" idx="12"/>
          </p:nvPr>
        </p:nvSpPr>
        <p:spPr/>
        <p:txBody>
          <a:bodyPr/>
          <a:lstStyle/>
          <a:p>
            <a:fld id="{DAF5DB14-314B-8C42-9A87-5486EFD109F5}" type="slidenum">
              <a:rPr lang="en-US" smtClean="0"/>
              <a:t>‹#›</a:t>
            </a:fld>
            <a:endParaRPr lang="en-US"/>
          </a:p>
        </p:txBody>
      </p:sp>
    </p:spTree>
    <p:extLst>
      <p:ext uri="{BB962C8B-B14F-4D97-AF65-F5344CB8AC3E}">
        <p14:creationId xmlns:p14="http://schemas.microsoft.com/office/powerpoint/2010/main" val="33447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F8884-1FDC-A44F-B06D-AFF7900B1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93E4E-21FA-E84C-92B9-A431DD49E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C37D3-0DD8-DA4D-8A77-CDE5B4284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1A0F6-E006-B14D-8D06-D7C1C5A5A13E}" type="datetimeFigureOut">
              <a:rPr lang="en-US" smtClean="0"/>
              <a:t>10/29/2019</a:t>
            </a:fld>
            <a:endParaRPr lang="en-US"/>
          </a:p>
        </p:txBody>
      </p:sp>
      <p:sp>
        <p:nvSpPr>
          <p:cNvPr id="5" name="Footer Placeholder 4">
            <a:extLst>
              <a:ext uri="{FF2B5EF4-FFF2-40B4-BE49-F238E27FC236}">
                <a16:creationId xmlns:a16="http://schemas.microsoft.com/office/drawing/2014/main" id="{74EF2EA4-6373-4F42-A3F2-4666D3779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3D4BF6-823F-784F-98C1-D00BE28BC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B14-314B-8C42-9A87-5486EFD109F5}" type="slidenum">
              <a:rPr lang="en-US" smtClean="0"/>
              <a:t>‹#›</a:t>
            </a:fld>
            <a:endParaRPr lang="en-US"/>
          </a:p>
        </p:txBody>
      </p:sp>
    </p:spTree>
    <p:extLst>
      <p:ext uri="{BB962C8B-B14F-4D97-AF65-F5344CB8AC3E}">
        <p14:creationId xmlns:p14="http://schemas.microsoft.com/office/powerpoint/2010/main" val="56486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gi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gi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gi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gi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farberman@tfah.org" TargetMode="Externa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g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eartbeatscreensmall_thin.png">
            <a:extLst>
              <a:ext uri="{FF2B5EF4-FFF2-40B4-BE49-F238E27FC236}">
                <a16:creationId xmlns:a16="http://schemas.microsoft.com/office/drawing/2014/main" id="{EFC5A2F9-3C16-A544-9CBA-C26194920305}"/>
              </a:ext>
            </a:extLst>
          </p:cNvPr>
          <p:cNvPicPr>
            <a:picLocks noChangeAspect="1"/>
          </p:cNvPicPr>
          <p:nvPr/>
        </p:nvPicPr>
        <p:blipFill>
          <a:blip r:embed="rId3">
            <a:extLst/>
          </a:blip>
          <a:srcRect l="12487" r="5456" b="35326"/>
          <a:stretch>
            <a:fillRect/>
          </a:stretch>
        </p:blipFill>
        <p:spPr>
          <a:xfrm>
            <a:off x="0" y="165433"/>
            <a:ext cx="12213035" cy="1821786"/>
          </a:xfrm>
          <a:prstGeom prst="rect">
            <a:avLst/>
          </a:prstGeom>
          <a:ln w="12700">
            <a:miter lim="400000"/>
          </a:ln>
        </p:spPr>
      </p:pic>
      <p:pic>
        <p:nvPicPr>
          <p:cNvPr id="5" name="TfAH-logoFNL_4C_new.png">
            <a:extLst>
              <a:ext uri="{FF2B5EF4-FFF2-40B4-BE49-F238E27FC236}">
                <a16:creationId xmlns:a16="http://schemas.microsoft.com/office/drawing/2014/main" id="{FA4775C1-D158-6F49-834E-37ED85AD1BBF}"/>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sp>
        <p:nvSpPr>
          <p:cNvPr id="3" name="TextBox 2"/>
          <p:cNvSpPr txBox="1"/>
          <p:nvPr/>
        </p:nvSpPr>
        <p:spPr>
          <a:xfrm>
            <a:off x="982717" y="2180477"/>
            <a:ext cx="9685283" cy="1323439"/>
          </a:xfrm>
          <a:prstGeom prst="rect">
            <a:avLst/>
          </a:prstGeom>
          <a:noFill/>
        </p:spPr>
        <p:txBody>
          <a:bodyPr wrap="square" rtlCol="0">
            <a:spAutoFit/>
          </a:bodyPr>
          <a:lstStyle/>
          <a:p>
            <a:pPr algn="ctr"/>
            <a:r>
              <a:rPr lang="en-US" sz="4000" dirty="0">
                <a:latin typeface="+mj-lt"/>
              </a:rPr>
              <a:t>Cross-Sector Strategies to Prevent </a:t>
            </a:r>
          </a:p>
          <a:p>
            <a:pPr algn="ctr"/>
            <a:r>
              <a:rPr lang="en-US" sz="4000" dirty="0">
                <a:latin typeface="+mj-lt"/>
              </a:rPr>
              <a:t>Adolescent Substance Use and Suicide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306" y="5912864"/>
            <a:ext cx="2034405" cy="734382"/>
          </a:xfrm>
          <a:prstGeom prst="rect">
            <a:avLst/>
          </a:prstGeom>
        </p:spPr>
      </p:pic>
      <p:sp>
        <p:nvSpPr>
          <p:cNvPr id="2" name="Title 1">
            <a:extLst>
              <a:ext uri="{FF2B5EF4-FFF2-40B4-BE49-F238E27FC236}">
                <a16:creationId xmlns:a16="http://schemas.microsoft.com/office/drawing/2014/main" id="{D965AC83-E42B-9C40-865E-3086F5DF3482}"/>
              </a:ext>
            </a:extLst>
          </p:cNvPr>
          <p:cNvSpPr>
            <a:spLocks noGrp="1"/>
          </p:cNvSpPr>
          <p:nvPr>
            <p:ph type="ctrTitle"/>
          </p:nvPr>
        </p:nvSpPr>
        <p:spPr>
          <a:xfrm>
            <a:off x="1524000" y="599339"/>
            <a:ext cx="9144000" cy="1668806"/>
          </a:xfrm>
        </p:spPr>
        <p:txBody>
          <a:bodyPr>
            <a:normAutofit/>
          </a:bodyPr>
          <a:lstStyle/>
          <a:p>
            <a:r>
              <a:rPr lang="en-US" dirty="0"/>
              <a:t>Addressing a Crisis:</a:t>
            </a:r>
          </a:p>
        </p:txBody>
      </p:sp>
      <p:pic>
        <p:nvPicPr>
          <p:cNvPr id="10" name="Picture 9">
            <a:extLst>
              <a:ext uri="{FF2B5EF4-FFF2-40B4-BE49-F238E27FC236}">
                <a16:creationId xmlns:a16="http://schemas.microsoft.com/office/drawing/2014/main" id="{EEE482B7-9E0B-436A-8A09-088B87A9E62C}"/>
              </a:ext>
            </a:extLst>
          </p:cNvPr>
          <p:cNvPicPr>
            <a:picLocks noChangeAspect="1"/>
          </p:cNvPicPr>
          <p:nvPr/>
        </p:nvPicPr>
        <p:blipFill>
          <a:blip r:embed="rId6"/>
          <a:stretch>
            <a:fillRect/>
          </a:stretch>
        </p:blipFill>
        <p:spPr>
          <a:xfrm>
            <a:off x="2355131" y="3612675"/>
            <a:ext cx="7197969" cy="2328755"/>
          </a:xfrm>
          <a:prstGeom prst="rect">
            <a:avLst/>
          </a:prstGeom>
        </p:spPr>
      </p:pic>
    </p:spTree>
    <p:extLst>
      <p:ext uri="{BB962C8B-B14F-4D97-AF65-F5344CB8AC3E}">
        <p14:creationId xmlns:p14="http://schemas.microsoft.com/office/powerpoint/2010/main" val="234220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1027386" y="1314831"/>
            <a:ext cx="5483773" cy="4542520"/>
          </a:xfrm>
        </p:spPr>
        <p:txBody>
          <a:bodyPr>
            <a:normAutofit/>
          </a:bodyPr>
          <a:lstStyle/>
          <a:p>
            <a:r>
              <a:rPr lang="en-US" sz="2600" dirty="0"/>
              <a:t>From 2017 to 2018 e-cigarette use by high school students increased by 78 percent</a:t>
            </a:r>
          </a:p>
          <a:p>
            <a:r>
              <a:rPr lang="en-US" sz="2600" dirty="0"/>
              <a:t>E-cigarette use increased by 48 percent among middle school students </a:t>
            </a:r>
          </a:p>
          <a:p>
            <a:r>
              <a:rPr lang="en-US" sz="2600" dirty="0"/>
              <a:t>More teens also report vaping marijuana</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Content Placeholder 2">
            <a:extLst>
              <a:ext uri="{FF2B5EF4-FFF2-40B4-BE49-F238E27FC236}">
                <a16:creationId xmlns:a16="http://schemas.microsoft.com/office/drawing/2014/main" id="{BE2A3779-0AD2-204D-92CE-A2CDA571800E}"/>
              </a:ext>
            </a:extLst>
          </p:cNvPr>
          <p:cNvSpPr txBox="1">
            <a:spLocks/>
          </p:cNvSpPr>
          <p:nvPr/>
        </p:nvSpPr>
        <p:spPr>
          <a:xfrm>
            <a:off x="838200" y="365674"/>
            <a:ext cx="10515600" cy="825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Rates of vaping among adolescents are climbing dramatically.</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974" y="1314831"/>
            <a:ext cx="3950071" cy="3938233"/>
          </a:xfrm>
          <a:prstGeom prst="rect">
            <a:avLst/>
          </a:prstGeom>
        </p:spPr>
      </p:pic>
    </p:spTree>
    <p:extLst>
      <p:ext uri="{BB962C8B-B14F-4D97-AF65-F5344CB8AC3E}">
        <p14:creationId xmlns:p14="http://schemas.microsoft.com/office/powerpoint/2010/main" val="149590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1210002" y="1552149"/>
            <a:ext cx="9771994" cy="4542520"/>
          </a:xfrm>
        </p:spPr>
        <p:txBody>
          <a:bodyPr>
            <a:normAutofit/>
          </a:bodyPr>
          <a:lstStyle/>
          <a:p>
            <a:pPr marL="0" indent="0" algn="ctr">
              <a:buNone/>
            </a:pPr>
            <a:r>
              <a:rPr lang="en-US" sz="3600" dirty="0"/>
              <a:t>Expansion of evidence-based, cross-sector strategies is necessary in order to save lives.</a:t>
            </a:r>
          </a:p>
          <a:p>
            <a:pPr marL="0" indent="0" algn="ctr">
              <a:buNone/>
            </a:pPr>
            <a:endParaRPr lang="en-US" sz="3600" dirty="0"/>
          </a:p>
          <a:p>
            <a:pPr marL="0" indent="0" algn="ctr">
              <a:buNone/>
            </a:pPr>
            <a:r>
              <a:rPr lang="en-US" sz="3600" dirty="0"/>
              <a:t>We can prevent substance use before it starts and promote mental health before problems develop.</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7" y="331076"/>
            <a:ext cx="10045025" cy="707886"/>
          </a:xfrm>
          <a:prstGeom prst="rect">
            <a:avLst/>
          </a:prstGeom>
          <a:noFill/>
        </p:spPr>
        <p:txBody>
          <a:bodyPr wrap="square" rtlCol="0">
            <a:spAutoFit/>
          </a:bodyPr>
          <a:lstStyle/>
          <a:p>
            <a:r>
              <a:rPr lang="en-US" sz="4000" b="1" i="1" dirty="0">
                <a:solidFill>
                  <a:schemeClr val="accent1"/>
                </a:solidFill>
              </a:rPr>
              <a:t>Addressing the problem…</a:t>
            </a:r>
          </a:p>
        </p:txBody>
      </p:sp>
    </p:spTree>
    <p:extLst>
      <p:ext uri="{BB962C8B-B14F-4D97-AF65-F5344CB8AC3E}">
        <p14:creationId xmlns:p14="http://schemas.microsoft.com/office/powerpoint/2010/main" val="40979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838200" y="1390414"/>
            <a:ext cx="5121165" cy="4542520"/>
          </a:xfrm>
        </p:spPr>
        <p:txBody>
          <a:bodyPr>
            <a:normAutofit/>
          </a:bodyPr>
          <a:lstStyle/>
          <a:p>
            <a:pPr marL="0" indent="0">
              <a:buNone/>
            </a:pPr>
            <a:r>
              <a:rPr lang="en-US" sz="2600" u="sng" dirty="0"/>
              <a:t>Risk factors</a:t>
            </a:r>
            <a:r>
              <a:rPr lang="en-US" sz="2600" dirty="0"/>
              <a:t> increase an adolescent’s chance of experiencing negative outcomes and include things such as: </a:t>
            </a:r>
          </a:p>
          <a:p>
            <a:r>
              <a:rPr lang="en-US" sz="2200" dirty="0"/>
              <a:t>Abusive family relationships; </a:t>
            </a:r>
          </a:p>
          <a:p>
            <a:r>
              <a:rPr lang="en-US" sz="2200" dirty="0"/>
              <a:t>Poor parenting behaviors;</a:t>
            </a:r>
          </a:p>
          <a:p>
            <a:r>
              <a:rPr lang="en-US" sz="2200" dirty="0"/>
              <a:t>Academic failure; or </a:t>
            </a:r>
          </a:p>
          <a:p>
            <a:r>
              <a:rPr lang="en-US" sz="2200" dirty="0"/>
              <a:t>Attitudes, community norms or laws that are favorable to risky behaviors. </a:t>
            </a:r>
          </a:p>
          <a:p>
            <a:endParaRPr lang="en-US" sz="2600" dirty="0"/>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Content Placeholder 2">
            <a:extLst>
              <a:ext uri="{FF2B5EF4-FFF2-40B4-BE49-F238E27FC236}">
                <a16:creationId xmlns:a16="http://schemas.microsoft.com/office/drawing/2014/main" id="{BE2A3779-0AD2-204D-92CE-A2CDA571800E}"/>
              </a:ext>
            </a:extLst>
          </p:cNvPr>
          <p:cNvSpPr txBox="1">
            <a:spLocks/>
          </p:cNvSpPr>
          <p:nvPr/>
        </p:nvSpPr>
        <p:spPr>
          <a:xfrm>
            <a:off x="838200" y="365674"/>
            <a:ext cx="10515600" cy="825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In addition to the social determinants of health, there are risk and protective factors that can influence adolescent outcomes.</a:t>
            </a:r>
          </a:p>
        </p:txBody>
      </p:sp>
      <p:sp>
        <p:nvSpPr>
          <p:cNvPr id="12" name="Content Placeholder 2">
            <a:extLst>
              <a:ext uri="{FF2B5EF4-FFF2-40B4-BE49-F238E27FC236}">
                <a16:creationId xmlns:a16="http://schemas.microsoft.com/office/drawing/2014/main" id="{64C09599-3BE4-DC4C-9C0C-C7FDA387978D}"/>
              </a:ext>
            </a:extLst>
          </p:cNvPr>
          <p:cNvSpPr txBox="1">
            <a:spLocks/>
          </p:cNvSpPr>
          <p:nvPr/>
        </p:nvSpPr>
        <p:spPr>
          <a:xfrm>
            <a:off x="6404742" y="1349476"/>
            <a:ext cx="5168462" cy="4542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u="sng" dirty="0"/>
              <a:t>Protective factors</a:t>
            </a:r>
            <a:r>
              <a:rPr lang="en-US" sz="2600" dirty="0"/>
              <a:t> serve as a buffer, reducing an adolescent’s chance of experiencing negative outcomes and include things such as: </a:t>
            </a:r>
          </a:p>
          <a:p>
            <a:r>
              <a:rPr lang="en-US" sz="2200" dirty="0"/>
              <a:t>Positive parenting; </a:t>
            </a:r>
          </a:p>
          <a:p>
            <a:r>
              <a:rPr lang="en-US" sz="2200" dirty="0"/>
              <a:t>Opportunities for positive social involvement;</a:t>
            </a:r>
          </a:p>
          <a:p>
            <a:r>
              <a:rPr lang="en-US" sz="2200" dirty="0"/>
              <a:t>Social and emotional competence; or</a:t>
            </a:r>
          </a:p>
          <a:p>
            <a:r>
              <a:rPr lang="en-US" sz="2200" dirty="0"/>
              <a:t>Positive self-image and belief in oneself. </a:t>
            </a:r>
          </a:p>
          <a:p>
            <a:endParaRPr lang="en-US" sz="2600" dirty="0"/>
          </a:p>
        </p:txBody>
      </p:sp>
    </p:spTree>
    <p:extLst>
      <p:ext uri="{BB962C8B-B14F-4D97-AF65-F5344CB8AC3E}">
        <p14:creationId xmlns:p14="http://schemas.microsoft.com/office/powerpoint/2010/main" val="174043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Content Placeholder 2">
            <a:extLst>
              <a:ext uri="{FF2B5EF4-FFF2-40B4-BE49-F238E27FC236}">
                <a16:creationId xmlns:a16="http://schemas.microsoft.com/office/drawing/2014/main" id="{BE2A3779-0AD2-204D-92CE-A2CDA571800E}"/>
              </a:ext>
            </a:extLst>
          </p:cNvPr>
          <p:cNvSpPr txBox="1">
            <a:spLocks/>
          </p:cNvSpPr>
          <p:nvPr/>
        </p:nvSpPr>
        <p:spPr>
          <a:xfrm>
            <a:off x="838200" y="365674"/>
            <a:ext cx="10515600" cy="825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Understanding the overlap between these cross-sector factors and conditions is crucial.</a:t>
            </a:r>
          </a:p>
        </p:txBody>
      </p:sp>
      <p:pic>
        <p:nvPicPr>
          <p:cNvPr id="9" name="Picture 8"/>
          <p:cNvPicPr>
            <a:picLocks noChangeAspect="1"/>
          </p:cNvPicPr>
          <p:nvPr/>
        </p:nvPicPr>
        <p:blipFill>
          <a:blip r:embed="rId5"/>
          <a:stretch>
            <a:fillRect/>
          </a:stretch>
        </p:blipFill>
        <p:spPr>
          <a:xfrm>
            <a:off x="3660125" y="1191478"/>
            <a:ext cx="4871748" cy="4510551"/>
          </a:xfrm>
          <a:prstGeom prst="rect">
            <a:avLst/>
          </a:prstGeom>
        </p:spPr>
      </p:pic>
    </p:spTree>
    <p:extLst>
      <p:ext uri="{BB962C8B-B14F-4D97-AF65-F5344CB8AC3E}">
        <p14:creationId xmlns:p14="http://schemas.microsoft.com/office/powerpoint/2010/main" val="3122662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1208635" y="2082449"/>
            <a:ext cx="9771994" cy="4542520"/>
          </a:xfrm>
        </p:spPr>
        <p:txBody>
          <a:bodyPr>
            <a:normAutofit/>
          </a:bodyPr>
          <a:lstStyle/>
          <a:p>
            <a:pPr marL="0" indent="0" algn="ctr">
              <a:buNone/>
            </a:pPr>
            <a:r>
              <a:rPr lang="en-US" sz="3600" dirty="0"/>
              <a:t>Reducing adolescent substance misuse, suicide and other negative outcomes will require an integrated, multi-sector approach grounded in prevention.</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707886"/>
          </a:xfrm>
          <a:prstGeom prst="rect">
            <a:avLst/>
          </a:prstGeom>
          <a:noFill/>
        </p:spPr>
        <p:txBody>
          <a:bodyPr wrap="square" rtlCol="0">
            <a:spAutoFit/>
          </a:bodyPr>
          <a:lstStyle/>
          <a:p>
            <a:r>
              <a:rPr lang="en-US" sz="4000" b="1" i="1" dirty="0">
                <a:solidFill>
                  <a:schemeClr val="accent1"/>
                </a:solidFill>
              </a:rPr>
              <a:t>What Works…</a:t>
            </a:r>
          </a:p>
        </p:txBody>
      </p:sp>
    </p:spTree>
    <p:extLst>
      <p:ext uri="{BB962C8B-B14F-4D97-AF65-F5344CB8AC3E}">
        <p14:creationId xmlns:p14="http://schemas.microsoft.com/office/powerpoint/2010/main" val="381749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588554" y="1251547"/>
            <a:ext cx="5269584" cy="3589940"/>
          </a:xfrm>
        </p:spPr>
        <p:txBody>
          <a:bodyPr numCol="1">
            <a:normAutofit fontScale="85000" lnSpcReduction="20000"/>
          </a:bodyPr>
          <a:lstStyle/>
          <a:p>
            <a:r>
              <a:rPr lang="en-US" sz="3600" dirty="0"/>
              <a:t>Building social and emotional skills</a:t>
            </a:r>
          </a:p>
          <a:p>
            <a:r>
              <a:rPr lang="en-US" sz="3600" dirty="0"/>
              <a:t>Promoting connectedness and providing social support</a:t>
            </a:r>
          </a:p>
          <a:p>
            <a:r>
              <a:rPr lang="en-US" sz="3600" dirty="0"/>
              <a:t>Engaging youth voice</a:t>
            </a:r>
          </a:p>
          <a:p>
            <a:r>
              <a:rPr lang="en-US" sz="3600" dirty="0"/>
              <a:t>Addressing and reducing trauma, adverse childhood experiences and discrimination</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8837"/>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707886"/>
          </a:xfrm>
          <a:prstGeom prst="rect">
            <a:avLst/>
          </a:prstGeom>
          <a:noFill/>
        </p:spPr>
        <p:txBody>
          <a:bodyPr wrap="square" rtlCol="0">
            <a:spAutoFit/>
          </a:bodyPr>
          <a:lstStyle/>
          <a:p>
            <a:r>
              <a:rPr lang="en-US" sz="4000" b="1" i="1" dirty="0">
                <a:solidFill>
                  <a:schemeClr val="accent1"/>
                </a:solidFill>
              </a:rPr>
              <a:t>Cross-Sector Strategies</a:t>
            </a:r>
          </a:p>
        </p:txBody>
      </p:sp>
      <p:sp>
        <p:nvSpPr>
          <p:cNvPr id="9" name="Content Placeholder 2">
            <a:extLst>
              <a:ext uri="{FF2B5EF4-FFF2-40B4-BE49-F238E27FC236}">
                <a16:creationId xmlns:a16="http://schemas.microsoft.com/office/drawing/2014/main" id="{64C09599-3BE4-DC4C-9C0C-C7FDA387978D}"/>
              </a:ext>
            </a:extLst>
          </p:cNvPr>
          <p:cNvSpPr txBox="1">
            <a:spLocks/>
          </p:cNvSpPr>
          <p:nvPr/>
        </p:nvSpPr>
        <p:spPr>
          <a:xfrm>
            <a:off x="6017743" y="1251547"/>
            <a:ext cx="5429973" cy="3869475"/>
          </a:xfrm>
          <a:prstGeom prst="rect">
            <a:avLst/>
          </a:prstGeom>
        </p:spPr>
        <p:txBody>
          <a:bodyPr vert="horz" lIns="91440" tIns="45720" rIns="91440" bIns="45720" numCol="1"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Supporting the comprehensive needs of students and families</a:t>
            </a:r>
          </a:p>
          <a:p>
            <a:r>
              <a:rPr lang="en-US" sz="3600" dirty="0"/>
              <a:t>Mental and behavioral health services and supports</a:t>
            </a:r>
          </a:p>
          <a:p>
            <a:r>
              <a:rPr lang="en-US" sz="3600" dirty="0"/>
              <a:t>Promoting family-centered and community prevention models</a:t>
            </a:r>
          </a:p>
          <a:p>
            <a:r>
              <a:rPr lang="en-US" sz="3600" dirty="0"/>
              <a:t>Building multi-sector partnerships to address the factors that impact health</a:t>
            </a:r>
          </a:p>
        </p:txBody>
      </p:sp>
    </p:spTree>
    <p:extLst>
      <p:ext uri="{BB962C8B-B14F-4D97-AF65-F5344CB8AC3E}">
        <p14:creationId xmlns:p14="http://schemas.microsoft.com/office/powerpoint/2010/main" val="145646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826415" y="1634030"/>
            <a:ext cx="5269584" cy="3649170"/>
          </a:xfrm>
        </p:spPr>
        <p:txBody>
          <a:bodyPr numCol="1">
            <a:normAutofit/>
          </a:bodyPr>
          <a:lstStyle/>
          <a:p>
            <a:pPr marL="0" indent="0">
              <a:buNone/>
            </a:pPr>
            <a:r>
              <a:rPr lang="en-US" sz="3600" dirty="0"/>
              <a:t>Examples:</a:t>
            </a:r>
          </a:p>
          <a:p>
            <a:r>
              <a:rPr lang="en-US" sz="3600" dirty="0"/>
              <a:t>Social and Emotional Learning Programs </a:t>
            </a:r>
          </a:p>
          <a:p>
            <a:r>
              <a:rPr lang="en-US" sz="3600" dirty="0"/>
              <a:t>Positive Behavioral Interventions and Support</a:t>
            </a:r>
          </a:p>
          <a:p>
            <a:r>
              <a:rPr lang="en-US" sz="3600" dirty="0" err="1"/>
              <a:t>LifeSkills</a:t>
            </a:r>
            <a:r>
              <a:rPr lang="en-US" sz="3600" dirty="0"/>
              <a:t> Training </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707886"/>
          </a:xfrm>
          <a:prstGeom prst="rect">
            <a:avLst/>
          </a:prstGeom>
          <a:noFill/>
        </p:spPr>
        <p:txBody>
          <a:bodyPr wrap="square" rtlCol="0">
            <a:spAutoFit/>
          </a:bodyPr>
          <a:lstStyle/>
          <a:p>
            <a:r>
              <a:rPr lang="en-US" sz="4000" b="1" i="1" dirty="0">
                <a:solidFill>
                  <a:schemeClr val="accent1"/>
                </a:solidFill>
              </a:rPr>
              <a:t>Building Social and Emotional Skills</a:t>
            </a:r>
          </a:p>
        </p:txBody>
      </p:sp>
      <p:pic>
        <p:nvPicPr>
          <p:cNvPr id="2" name="Picture 1"/>
          <p:cNvPicPr>
            <a:picLocks noChangeAspect="1"/>
          </p:cNvPicPr>
          <p:nvPr/>
        </p:nvPicPr>
        <p:blipFill>
          <a:blip r:embed="rId5"/>
          <a:stretch>
            <a:fillRect/>
          </a:stretch>
        </p:blipFill>
        <p:spPr>
          <a:xfrm>
            <a:off x="6287574" y="1038962"/>
            <a:ext cx="4634146" cy="4349046"/>
          </a:xfrm>
          <a:prstGeom prst="rect">
            <a:avLst/>
          </a:prstGeom>
        </p:spPr>
      </p:pic>
    </p:spTree>
    <p:extLst>
      <p:ext uri="{BB962C8B-B14F-4D97-AF65-F5344CB8AC3E}">
        <p14:creationId xmlns:p14="http://schemas.microsoft.com/office/powerpoint/2010/main" val="1124821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508995" y="1875858"/>
            <a:ext cx="5269584" cy="3589940"/>
          </a:xfrm>
        </p:spPr>
        <p:txBody>
          <a:bodyPr numCol="1">
            <a:normAutofit/>
          </a:bodyPr>
          <a:lstStyle/>
          <a:p>
            <a:pPr marL="0" indent="0">
              <a:buNone/>
            </a:pPr>
            <a:r>
              <a:rPr lang="en-US" dirty="0"/>
              <a:t>Examples:</a:t>
            </a:r>
          </a:p>
          <a:p>
            <a:r>
              <a:rPr lang="en-US" dirty="0"/>
              <a:t>Promoting a Positive School Climate</a:t>
            </a:r>
          </a:p>
          <a:p>
            <a:r>
              <a:rPr lang="en-US" dirty="0"/>
              <a:t>Adult Mentorship</a:t>
            </a:r>
          </a:p>
          <a:p>
            <a:r>
              <a:rPr lang="en-US" dirty="0"/>
              <a:t>Strengthening Families Program</a:t>
            </a:r>
          </a:p>
          <a:p>
            <a:r>
              <a:rPr lang="en-US" dirty="0"/>
              <a:t>Gay-Straight Alliances</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1323439"/>
          </a:xfrm>
          <a:prstGeom prst="rect">
            <a:avLst/>
          </a:prstGeom>
          <a:noFill/>
        </p:spPr>
        <p:txBody>
          <a:bodyPr wrap="square" rtlCol="0">
            <a:spAutoFit/>
          </a:bodyPr>
          <a:lstStyle/>
          <a:p>
            <a:r>
              <a:rPr lang="en-US" sz="4000" b="1" i="1" dirty="0">
                <a:solidFill>
                  <a:schemeClr val="accent1"/>
                </a:solidFill>
              </a:rPr>
              <a:t>Promoting Connectedness and Providing Social Support</a:t>
            </a:r>
          </a:p>
        </p:txBody>
      </p:sp>
      <p:pic>
        <p:nvPicPr>
          <p:cNvPr id="5" name="Picture 4"/>
          <p:cNvPicPr>
            <a:picLocks noChangeAspect="1"/>
          </p:cNvPicPr>
          <p:nvPr/>
        </p:nvPicPr>
        <p:blipFill>
          <a:blip r:embed="rId5"/>
          <a:stretch>
            <a:fillRect/>
          </a:stretch>
        </p:blipFill>
        <p:spPr>
          <a:xfrm>
            <a:off x="6287574" y="1419171"/>
            <a:ext cx="5360254" cy="3937195"/>
          </a:xfrm>
          <a:prstGeom prst="rect">
            <a:avLst/>
          </a:prstGeom>
        </p:spPr>
      </p:pic>
    </p:spTree>
    <p:extLst>
      <p:ext uri="{BB962C8B-B14F-4D97-AF65-F5344CB8AC3E}">
        <p14:creationId xmlns:p14="http://schemas.microsoft.com/office/powerpoint/2010/main" val="29999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987637" y="1634030"/>
            <a:ext cx="10216723" cy="3589940"/>
          </a:xfrm>
        </p:spPr>
        <p:txBody>
          <a:bodyPr numCol="1">
            <a:normAutofit/>
          </a:bodyPr>
          <a:lstStyle/>
          <a:p>
            <a:pPr marL="0" indent="0">
              <a:buNone/>
            </a:pPr>
            <a:r>
              <a:rPr lang="en-US" sz="3600" dirty="0"/>
              <a:t>Examples:</a:t>
            </a:r>
          </a:p>
          <a:p>
            <a:r>
              <a:rPr lang="en-US" sz="3600" dirty="0"/>
              <a:t>Youth-Led Participatory Action Research </a:t>
            </a:r>
          </a:p>
          <a:p>
            <a:r>
              <a:rPr lang="en-US" sz="3600" dirty="0"/>
              <a:t>Youth Input into Programs</a:t>
            </a:r>
          </a:p>
          <a:p>
            <a:r>
              <a:rPr lang="en-US" sz="3600" dirty="0"/>
              <a:t>Civic Engagement</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707886"/>
          </a:xfrm>
          <a:prstGeom prst="rect">
            <a:avLst/>
          </a:prstGeom>
          <a:noFill/>
        </p:spPr>
        <p:txBody>
          <a:bodyPr wrap="square" rtlCol="0">
            <a:spAutoFit/>
          </a:bodyPr>
          <a:lstStyle/>
          <a:p>
            <a:r>
              <a:rPr lang="en-US" sz="4000" b="1" i="1" dirty="0">
                <a:solidFill>
                  <a:schemeClr val="accent1"/>
                </a:solidFill>
              </a:rPr>
              <a:t>Engaging Youth Voice</a:t>
            </a:r>
          </a:p>
        </p:txBody>
      </p:sp>
    </p:spTree>
    <p:extLst>
      <p:ext uri="{BB962C8B-B14F-4D97-AF65-F5344CB8AC3E}">
        <p14:creationId xmlns:p14="http://schemas.microsoft.com/office/powerpoint/2010/main" val="24118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730740" y="1966150"/>
            <a:ext cx="10171722" cy="3696528"/>
          </a:xfrm>
        </p:spPr>
        <p:txBody>
          <a:bodyPr numCol="1">
            <a:normAutofit/>
          </a:bodyPr>
          <a:lstStyle/>
          <a:p>
            <a:pPr marL="0" indent="0">
              <a:buNone/>
            </a:pPr>
            <a:r>
              <a:rPr lang="en-US" sz="3600" dirty="0"/>
              <a:t>Examples:</a:t>
            </a:r>
          </a:p>
          <a:p>
            <a:r>
              <a:rPr lang="en-US" sz="3600" dirty="0"/>
              <a:t>Professional Training for Child-Serving Professionals (trauma-informed, cultural competence)</a:t>
            </a:r>
          </a:p>
          <a:p>
            <a:r>
              <a:rPr lang="en-US" sz="3600" dirty="0"/>
              <a:t>Youth Mental Health First Aid</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1323439"/>
          </a:xfrm>
          <a:prstGeom prst="rect">
            <a:avLst/>
          </a:prstGeom>
          <a:noFill/>
        </p:spPr>
        <p:txBody>
          <a:bodyPr wrap="square" rtlCol="0">
            <a:spAutoFit/>
          </a:bodyPr>
          <a:lstStyle/>
          <a:p>
            <a:r>
              <a:rPr lang="en-US" sz="4000" b="1" i="1" dirty="0">
                <a:solidFill>
                  <a:schemeClr val="accent1"/>
                </a:solidFill>
              </a:rPr>
              <a:t>Addressing and Reducing Trauma, Adverse Childhood Experiences and Discrimination</a:t>
            </a:r>
          </a:p>
        </p:txBody>
      </p:sp>
    </p:spTree>
    <p:extLst>
      <p:ext uri="{BB962C8B-B14F-4D97-AF65-F5344CB8AC3E}">
        <p14:creationId xmlns:p14="http://schemas.microsoft.com/office/powerpoint/2010/main" val="16348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BFD1A-6DCC-2747-8DBE-E8A3BD09E427}"/>
              </a:ext>
            </a:extLst>
          </p:cNvPr>
          <p:cNvSpPr>
            <a:spLocks noGrp="1"/>
          </p:cNvSpPr>
          <p:nvPr>
            <p:ph idx="1"/>
          </p:nvPr>
        </p:nvSpPr>
        <p:spPr>
          <a:xfrm>
            <a:off x="838199" y="543774"/>
            <a:ext cx="10515600" cy="5138995"/>
          </a:xfrm>
        </p:spPr>
        <p:txBody>
          <a:bodyPr/>
          <a:lstStyle/>
          <a:p>
            <a:pPr marL="0" indent="0" algn="ctr">
              <a:buNone/>
            </a:pPr>
            <a:r>
              <a:rPr lang="en-US" b="1" dirty="0">
                <a:solidFill>
                  <a:schemeClr val="accent1"/>
                </a:solidFill>
              </a:rPr>
              <a:t>Trust for America’s Health (TFAH)</a:t>
            </a:r>
            <a:r>
              <a:rPr lang="en-US" dirty="0"/>
              <a:t> is a nonprofit, nonpartisan public health policy, research and advocacy organization that promotes optimal health for every person and community and makes the prevention of illness and injury a national priority. </a:t>
            </a:r>
          </a:p>
          <a:p>
            <a:pPr marL="0" indent="0" algn="ctr">
              <a:buNone/>
            </a:pPr>
            <a:endParaRPr lang="en-US" dirty="0"/>
          </a:p>
          <a:p>
            <a:pPr marL="0" indent="0" algn="ctr">
              <a:buNone/>
            </a:pPr>
            <a:r>
              <a:rPr lang="en-US" b="1" dirty="0">
                <a:solidFill>
                  <a:schemeClr val="accent1"/>
                </a:solidFill>
              </a:rPr>
              <a:t>Well Being Trust (WBT) </a:t>
            </a:r>
            <a:r>
              <a:rPr lang="en-US" dirty="0"/>
              <a:t>is a national foundation dedicated to advancing the mental, social and spiritual health of the nation. Created to include participation from organizations across sectors and perspectives, Well Being Trust is committed to innovating and addressing the most critical mental health challenges facing America and to transforming individual and community well-being.</a:t>
            </a:r>
          </a:p>
        </p:txBody>
      </p:sp>
      <p:pic>
        <p:nvPicPr>
          <p:cNvPr id="5" name="heartbeatscreensmall_thin2.png">
            <a:extLst>
              <a:ext uri="{FF2B5EF4-FFF2-40B4-BE49-F238E27FC236}">
                <a16:creationId xmlns:a16="http://schemas.microsoft.com/office/drawing/2014/main" id="{9C2B253D-BD61-8749-8333-EDD02327B99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6" name="TfAH-logoFNL_4C_new.png">
            <a:extLst>
              <a:ext uri="{FF2B5EF4-FFF2-40B4-BE49-F238E27FC236}">
                <a16:creationId xmlns:a16="http://schemas.microsoft.com/office/drawing/2014/main" id="{CB8A774F-2CAD-6B4D-A6B1-24E8E0606FEF}"/>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Tree>
    <p:extLst>
      <p:ext uri="{BB962C8B-B14F-4D97-AF65-F5344CB8AC3E}">
        <p14:creationId xmlns:p14="http://schemas.microsoft.com/office/powerpoint/2010/main" val="45101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826415" y="1984691"/>
            <a:ext cx="5871910" cy="3589940"/>
          </a:xfrm>
        </p:spPr>
        <p:txBody>
          <a:bodyPr numCol="1">
            <a:normAutofit/>
          </a:bodyPr>
          <a:lstStyle/>
          <a:p>
            <a:pPr marL="0" indent="0">
              <a:buNone/>
            </a:pPr>
            <a:r>
              <a:rPr lang="en-US" dirty="0"/>
              <a:t>Examples:</a:t>
            </a:r>
          </a:p>
          <a:p>
            <a:r>
              <a:rPr lang="en-US" dirty="0"/>
              <a:t>Earned Income Tax Credit, Food Assistance and Housing Subsidies</a:t>
            </a:r>
          </a:p>
          <a:p>
            <a:r>
              <a:rPr lang="en-US" dirty="0"/>
              <a:t>Integrated Student Supports (Communities in Schools)</a:t>
            </a:r>
          </a:p>
          <a:p>
            <a:r>
              <a:rPr lang="en-US" dirty="0"/>
              <a:t>CDC’s STRYVE</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1323439"/>
          </a:xfrm>
          <a:prstGeom prst="rect">
            <a:avLst/>
          </a:prstGeom>
          <a:noFill/>
        </p:spPr>
        <p:txBody>
          <a:bodyPr wrap="square" rtlCol="0">
            <a:spAutoFit/>
          </a:bodyPr>
          <a:lstStyle/>
          <a:p>
            <a:r>
              <a:rPr lang="en-US" sz="4000" b="1" i="1" dirty="0">
                <a:solidFill>
                  <a:schemeClr val="accent1"/>
                </a:solidFill>
              </a:rPr>
              <a:t>Supporting the Comprehensive Needs of Students and Families</a:t>
            </a:r>
          </a:p>
        </p:txBody>
      </p:sp>
      <p:pic>
        <p:nvPicPr>
          <p:cNvPr id="5" name="Picture 4">
            <a:extLst>
              <a:ext uri="{FF2B5EF4-FFF2-40B4-BE49-F238E27FC236}">
                <a16:creationId xmlns:a16="http://schemas.microsoft.com/office/drawing/2014/main" id="{CF88C96C-B9EE-4884-9A4D-E0CC2E5D20A8}"/>
              </a:ext>
            </a:extLst>
          </p:cNvPr>
          <p:cNvPicPr>
            <a:picLocks noChangeAspect="1"/>
          </p:cNvPicPr>
          <p:nvPr/>
        </p:nvPicPr>
        <p:blipFill>
          <a:blip r:embed="rId6"/>
          <a:stretch>
            <a:fillRect/>
          </a:stretch>
        </p:blipFill>
        <p:spPr>
          <a:xfrm>
            <a:off x="6818183" y="1734067"/>
            <a:ext cx="4947784" cy="3491076"/>
          </a:xfrm>
          <a:prstGeom prst="rect">
            <a:avLst/>
          </a:prstGeom>
        </p:spPr>
      </p:pic>
    </p:spTree>
    <p:extLst>
      <p:ext uri="{BB962C8B-B14F-4D97-AF65-F5344CB8AC3E}">
        <p14:creationId xmlns:p14="http://schemas.microsoft.com/office/powerpoint/2010/main" val="1628861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1323439"/>
          </a:xfrm>
          <a:prstGeom prst="rect">
            <a:avLst/>
          </a:prstGeom>
          <a:noFill/>
        </p:spPr>
        <p:txBody>
          <a:bodyPr wrap="square" rtlCol="0">
            <a:spAutoFit/>
          </a:bodyPr>
          <a:lstStyle/>
          <a:p>
            <a:r>
              <a:rPr lang="en-US" sz="4000" b="1" i="1" dirty="0">
                <a:solidFill>
                  <a:schemeClr val="accent1"/>
                </a:solidFill>
              </a:rPr>
              <a:t>Mental and Behavioral Health Services and Supports</a:t>
            </a:r>
          </a:p>
        </p:txBody>
      </p:sp>
      <p:pic>
        <p:nvPicPr>
          <p:cNvPr id="9" name="Picture 8">
            <a:extLst>
              <a:ext uri="{FF2B5EF4-FFF2-40B4-BE49-F238E27FC236}">
                <a16:creationId xmlns:a16="http://schemas.microsoft.com/office/drawing/2014/main" id="{828DB942-A99A-4C0D-8D9B-AE7A1FDC7E2A}"/>
              </a:ext>
            </a:extLst>
          </p:cNvPr>
          <p:cNvPicPr>
            <a:picLocks noChangeAspect="1"/>
          </p:cNvPicPr>
          <p:nvPr/>
        </p:nvPicPr>
        <p:blipFill>
          <a:blip r:embed="rId6"/>
          <a:stretch>
            <a:fillRect/>
          </a:stretch>
        </p:blipFill>
        <p:spPr>
          <a:xfrm>
            <a:off x="5249101" y="1326196"/>
            <a:ext cx="7709557" cy="4296700"/>
          </a:xfrm>
          <a:prstGeom prst="rect">
            <a:avLst/>
          </a:prstGeom>
        </p:spPr>
      </p:pic>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662292" y="1843110"/>
            <a:ext cx="5871910" cy="3589940"/>
          </a:xfrm>
        </p:spPr>
        <p:txBody>
          <a:bodyPr numCol="1">
            <a:normAutofit/>
          </a:bodyPr>
          <a:lstStyle/>
          <a:p>
            <a:pPr marL="0" indent="0">
              <a:buNone/>
            </a:pPr>
            <a:r>
              <a:rPr lang="en-US" sz="3000" dirty="0"/>
              <a:t>Examples:</a:t>
            </a:r>
          </a:p>
          <a:p>
            <a:r>
              <a:rPr lang="en-US" sz="3000" dirty="0"/>
              <a:t>Classroom Management</a:t>
            </a:r>
          </a:p>
          <a:p>
            <a:r>
              <a:rPr lang="en-US" sz="3000" dirty="0"/>
              <a:t>Increasing Medicaid Services in Schools </a:t>
            </a:r>
          </a:p>
          <a:p>
            <a:r>
              <a:rPr lang="en-US" sz="3000" dirty="0"/>
              <a:t>Screening, Brief Intervention and Referral to Treatment (SBIRT) </a:t>
            </a:r>
          </a:p>
        </p:txBody>
      </p:sp>
      <p:sp>
        <p:nvSpPr>
          <p:cNvPr id="10" name="Rectangle 9">
            <a:extLst>
              <a:ext uri="{FF2B5EF4-FFF2-40B4-BE49-F238E27FC236}">
                <a16:creationId xmlns:a16="http://schemas.microsoft.com/office/drawing/2014/main" id="{F6FE8A29-BF92-4271-AEAC-0490A4600F46}"/>
              </a:ext>
            </a:extLst>
          </p:cNvPr>
          <p:cNvSpPr/>
          <p:nvPr/>
        </p:nvSpPr>
        <p:spPr>
          <a:xfrm>
            <a:off x="10679724" y="4979325"/>
            <a:ext cx="2321168" cy="55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872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10000592" cy="1323439"/>
          </a:xfrm>
          <a:prstGeom prst="rect">
            <a:avLst/>
          </a:prstGeom>
          <a:noFill/>
        </p:spPr>
        <p:txBody>
          <a:bodyPr wrap="square" rtlCol="0">
            <a:spAutoFit/>
          </a:bodyPr>
          <a:lstStyle/>
          <a:p>
            <a:r>
              <a:rPr lang="en-US" sz="4000" b="1" i="1" dirty="0">
                <a:solidFill>
                  <a:schemeClr val="accent1"/>
                </a:solidFill>
              </a:rPr>
              <a:t>Promoting Family-Centered and Community Prevention Models</a:t>
            </a:r>
          </a:p>
        </p:txBody>
      </p:sp>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826414" y="1852220"/>
            <a:ext cx="9536786" cy="3589940"/>
          </a:xfrm>
        </p:spPr>
        <p:txBody>
          <a:bodyPr numCol="1">
            <a:normAutofit/>
          </a:bodyPr>
          <a:lstStyle/>
          <a:p>
            <a:pPr marL="0" indent="0">
              <a:buNone/>
            </a:pPr>
            <a:r>
              <a:rPr lang="en-US" sz="3000" dirty="0"/>
              <a:t>Examples:</a:t>
            </a:r>
          </a:p>
          <a:p>
            <a:r>
              <a:rPr lang="en-US" sz="3000" dirty="0"/>
              <a:t>Family-Centered Treatment</a:t>
            </a:r>
          </a:p>
          <a:p>
            <a:r>
              <a:rPr lang="en-US" sz="3000" dirty="0"/>
              <a:t>Zero Suicide Initiative</a:t>
            </a:r>
          </a:p>
          <a:p>
            <a:r>
              <a:rPr lang="en-US" sz="3000" dirty="0"/>
              <a:t>Garrett Lee Smith Memorial Suicide Prevention Program</a:t>
            </a:r>
          </a:p>
          <a:p>
            <a:r>
              <a:rPr lang="en-US" sz="3000" dirty="0"/>
              <a:t>Communities that Care</a:t>
            </a:r>
          </a:p>
        </p:txBody>
      </p:sp>
    </p:spTree>
    <p:extLst>
      <p:ext uri="{BB962C8B-B14F-4D97-AF65-F5344CB8AC3E}">
        <p14:creationId xmlns:p14="http://schemas.microsoft.com/office/powerpoint/2010/main" val="418312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691661" y="1988905"/>
            <a:ext cx="9894277" cy="3223335"/>
          </a:xfrm>
        </p:spPr>
        <p:txBody>
          <a:bodyPr numCol="1">
            <a:normAutofit/>
          </a:bodyPr>
          <a:lstStyle/>
          <a:p>
            <a:pPr marL="0" indent="0">
              <a:buNone/>
            </a:pPr>
            <a:r>
              <a:rPr lang="en-US" sz="3000" dirty="0"/>
              <a:t>Examples:</a:t>
            </a:r>
          </a:p>
          <a:p>
            <a:r>
              <a:rPr lang="en-US" sz="3000" dirty="0"/>
              <a:t>Multi-sector Coalitions </a:t>
            </a:r>
          </a:p>
          <a:p>
            <a:r>
              <a:rPr lang="en-US" sz="3000" dirty="0"/>
              <a:t>Fostering Community Agency and Power</a:t>
            </a:r>
          </a:p>
          <a:p>
            <a:r>
              <a:rPr lang="en-US" sz="3000" dirty="0"/>
              <a:t>Policy, Systems and Environmental Changes</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1323439"/>
          </a:xfrm>
          <a:prstGeom prst="rect">
            <a:avLst/>
          </a:prstGeom>
          <a:noFill/>
        </p:spPr>
        <p:txBody>
          <a:bodyPr wrap="square" rtlCol="0">
            <a:spAutoFit/>
          </a:bodyPr>
          <a:lstStyle/>
          <a:p>
            <a:r>
              <a:rPr lang="en-US" sz="4000" b="1" i="1" dirty="0">
                <a:solidFill>
                  <a:schemeClr val="accent1"/>
                </a:solidFill>
              </a:rPr>
              <a:t>Building Multi-Sector Partnerships to Address the Factors that Impact Health</a:t>
            </a:r>
          </a:p>
        </p:txBody>
      </p:sp>
      <p:pic>
        <p:nvPicPr>
          <p:cNvPr id="2" name="Picture 1">
            <a:extLst>
              <a:ext uri="{FF2B5EF4-FFF2-40B4-BE49-F238E27FC236}">
                <a16:creationId xmlns:a16="http://schemas.microsoft.com/office/drawing/2014/main" id="{F1B3F3EF-8682-4D6B-A2A5-9044ECA43E44}"/>
              </a:ext>
            </a:extLst>
          </p:cNvPr>
          <p:cNvPicPr>
            <a:picLocks noChangeAspect="1"/>
          </p:cNvPicPr>
          <p:nvPr/>
        </p:nvPicPr>
        <p:blipFill>
          <a:blip r:embed="rId6"/>
          <a:stretch>
            <a:fillRect/>
          </a:stretch>
        </p:blipFill>
        <p:spPr>
          <a:xfrm>
            <a:off x="7454004" y="4150273"/>
            <a:ext cx="4737995" cy="1716665"/>
          </a:xfrm>
          <a:prstGeom prst="rect">
            <a:avLst/>
          </a:prstGeom>
        </p:spPr>
      </p:pic>
    </p:spTree>
    <p:extLst>
      <p:ext uri="{BB962C8B-B14F-4D97-AF65-F5344CB8AC3E}">
        <p14:creationId xmlns:p14="http://schemas.microsoft.com/office/powerpoint/2010/main" val="3024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826414" y="2219246"/>
            <a:ext cx="10504973" cy="3223335"/>
          </a:xfrm>
        </p:spPr>
        <p:txBody>
          <a:bodyPr numCol="1">
            <a:normAutofit/>
          </a:bodyPr>
          <a:lstStyle/>
          <a:p>
            <a:r>
              <a:rPr lang="en-US" sz="3600" dirty="0"/>
              <a:t>These conditions and risk and protective factors do not occur in siloes. </a:t>
            </a:r>
          </a:p>
          <a:p>
            <a:r>
              <a:rPr lang="en-US" sz="3600" dirty="0"/>
              <a:t>Policy action must be multi-tiered and multi-sectored.</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707886"/>
          </a:xfrm>
          <a:prstGeom prst="rect">
            <a:avLst/>
          </a:prstGeom>
          <a:noFill/>
        </p:spPr>
        <p:txBody>
          <a:bodyPr wrap="square" rtlCol="0">
            <a:spAutoFit/>
          </a:bodyPr>
          <a:lstStyle/>
          <a:p>
            <a:r>
              <a:rPr lang="en-US" sz="4000" b="1" i="1" dirty="0">
                <a:solidFill>
                  <a:schemeClr val="accent1"/>
                </a:solidFill>
              </a:rPr>
              <a:t>Policy Recommendations…</a:t>
            </a:r>
          </a:p>
        </p:txBody>
      </p:sp>
    </p:spTree>
    <p:extLst>
      <p:ext uri="{BB962C8B-B14F-4D97-AF65-F5344CB8AC3E}">
        <p14:creationId xmlns:p14="http://schemas.microsoft.com/office/powerpoint/2010/main" val="2563425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843512" y="1674985"/>
            <a:ext cx="10504973" cy="3223335"/>
          </a:xfrm>
        </p:spPr>
        <p:txBody>
          <a:bodyPr numCol="1">
            <a:normAutofit fontScale="92500" lnSpcReduction="20000"/>
          </a:bodyPr>
          <a:lstStyle/>
          <a:p>
            <a:pPr marL="742950" indent="-742950">
              <a:buFont typeface="+mj-lt"/>
              <a:buAutoNum type="arabicPeriod"/>
            </a:pPr>
            <a:r>
              <a:rPr lang="en-US" sz="3600" dirty="0"/>
              <a:t>Support and Nurture Families</a:t>
            </a:r>
          </a:p>
          <a:p>
            <a:pPr marL="742950" indent="-742950">
              <a:buFont typeface="+mj-lt"/>
              <a:buAutoNum type="arabicPeriod"/>
            </a:pPr>
            <a:r>
              <a:rPr lang="en-US" sz="3600" dirty="0"/>
              <a:t>Promote Positive Pathways to Educational and Life Success</a:t>
            </a:r>
          </a:p>
          <a:p>
            <a:pPr marL="742950" indent="-742950">
              <a:buFont typeface="+mj-lt"/>
              <a:buAutoNum type="arabicPeriod"/>
            </a:pPr>
            <a:r>
              <a:rPr lang="en-US" sz="3600" dirty="0"/>
              <a:t>Create Community Environments that Promote Mental and Physical Health</a:t>
            </a:r>
          </a:p>
          <a:p>
            <a:pPr marL="742950" indent="-742950">
              <a:buFont typeface="+mj-lt"/>
              <a:buAutoNum type="arabicPeriod"/>
            </a:pPr>
            <a:r>
              <a:rPr lang="en-US" sz="3600" dirty="0"/>
              <a:t>Build Infrastructure to Align Work Across Sectors</a:t>
            </a:r>
          </a:p>
          <a:p>
            <a:pPr marL="742950" indent="-742950">
              <a:buFont typeface="+mj-lt"/>
              <a:buAutoNum type="arabicPeriod"/>
            </a:pPr>
            <a:r>
              <a:rPr lang="en-US" sz="3600" dirty="0"/>
              <a:t>Increase Funding for Prevention</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707886"/>
          </a:xfrm>
          <a:prstGeom prst="rect">
            <a:avLst/>
          </a:prstGeom>
          <a:noFill/>
        </p:spPr>
        <p:txBody>
          <a:bodyPr wrap="square" rtlCol="0">
            <a:spAutoFit/>
          </a:bodyPr>
          <a:lstStyle/>
          <a:p>
            <a:r>
              <a:rPr lang="en-US" sz="4000" b="1" i="1" dirty="0">
                <a:solidFill>
                  <a:schemeClr val="accent1"/>
                </a:solidFill>
              </a:rPr>
              <a:t>Five Priority Areas:</a:t>
            </a:r>
          </a:p>
        </p:txBody>
      </p:sp>
    </p:spTree>
    <p:extLst>
      <p:ext uri="{BB962C8B-B14F-4D97-AF65-F5344CB8AC3E}">
        <p14:creationId xmlns:p14="http://schemas.microsoft.com/office/powerpoint/2010/main" val="275849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826416" y="1527987"/>
            <a:ext cx="5761954" cy="3593035"/>
          </a:xfrm>
        </p:spPr>
        <p:txBody>
          <a:bodyPr numCol="1">
            <a:normAutofit lnSpcReduction="10000"/>
          </a:bodyPr>
          <a:lstStyle/>
          <a:p>
            <a:r>
              <a:rPr lang="en-US" sz="3000" dirty="0"/>
              <a:t>Scale up economic assistance programs - Earned Income Tax Credit, SNAP, housing subsidies </a:t>
            </a:r>
          </a:p>
          <a:p>
            <a:r>
              <a:rPr lang="en-US" sz="3000" dirty="0"/>
              <a:t>Implement specialized services for families in transition, such as military families</a:t>
            </a:r>
          </a:p>
          <a:p>
            <a:r>
              <a:rPr lang="en-US" sz="3000" dirty="0"/>
              <a:t>Implement parenting programs &amp; family-centered treatment</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98854"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707886"/>
          </a:xfrm>
          <a:prstGeom prst="rect">
            <a:avLst/>
          </a:prstGeom>
          <a:noFill/>
        </p:spPr>
        <p:txBody>
          <a:bodyPr wrap="square" rtlCol="0">
            <a:spAutoFit/>
          </a:bodyPr>
          <a:lstStyle/>
          <a:p>
            <a:r>
              <a:rPr lang="en-US" sz="4000" b="1" i="1" dirty="0">
                <a:solidFill>
                  <a:schemeClr val="accent1"/>
                </a:solidFill>
              </a:rPr>
              <a:t>Support and Nurture Families </a:t>
            </a:r>
          </a:p>
        </p:txBody>
      </p:sp>
      <p:pic>
        <p:nvPicPr>
          <p:cNvPr id="9" name="image1.png"/>
          <p:cNvPicPr/>
          <p:nvPr/>
        </p:nvPicPr>
        <p:blipFill>
          <a:blip r:embed="rId6">
            <a:extLst>
              <a:ext uri="{28A0092B-C50C-407E-A947-70E740481C1C}">
                <a14:useLocalDpi xmlns:a14="http://schemas.microsoft.com/office/drawing/2010/main" val="0"/>
              </a:ext>
            </a:extLst>
          </a:blip>
          <a:srcRect/>
          <a:stretch>
            <a:fillRect/>
          </a:stretch>
        </p:blipFill>
        <p:spPr>
          <a:xfrm>
            <a:off x="6985000" y="1038963"/>
            <a:ext cx="4295345" cy="4082060"/>
          </a:xfrm>
          <a:prstGeom prst="rect">
            <a:avLst/>
          </a:prstGeom>
          <a:ln/>
        </p:spPr>
      </p:pic>
    </p:spTree>
    <p:extLst>
      <p:ext uri="{BB962C8B-B14F-4D97-AF65-F5344CB8AC3E}">
        <p14:creationId xmlns:p14="http://schemas.microsoft.com/office/powerpoint/2010/main" val="2655823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992140" y="1931403"/>
            <a:ext cx="10207718" cy="3795977"/>
          </a:xfrm>
        </p:spPr>
        <p:txBody>
          <a:bodyPr numCol="1">
            <a:noAutofit/>
          </a:bodyPr>
          <a:lstStyle/>
          <a:p>
            <a:r>
              <a:rPr lang="en-US" dirty="0"/>
              <a:t>Increase investments to promote positive school climates – ED, CDC DASH &amp; STRYVE, SAMSHA Project Aware, anti-bullying, positive discipline approaches, trauma-informed</a:t>
            </a:r>
          </a:p>
          <a:p>
            <a:r>
              <a:rPr lang="en-US" dirty="0"/>
              <a:t> Adopt less punitive approaches in juvenile justice to treat behavioral health </a:t>
            </a:r>
            <a:r>
              <a:rPr lang="en-US" sz="3000" dirty="0"/>
              <a:t>issues</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1323439"/>
          </a:xfrm>
          <a:prstGeom prst="rect">
            <a:avLst/>
          </a:prstGeom>
          <a:noFill/>
        </p:spPr>
        <p:txBody>
          <a:bodyPr wrap="square" rtlCol="0">
            <a:spAutoFit/>
          </a:bodyPr>
          <a:lstStyle/>
          <a:p>
            <a:r>
              <a:rPr lang="en-US" sz="4000" b="1" i="1" dirty="0">
                <a:solidFill>
                  <a:schemeClr val="accent1"/>
                </a:solidFill>
              </a:rPr>
              <a:t>Promote Positive Pathways to Educational and Life Success</a:t>
            </a:r>
          </a:p>
        </p:txBody>
      </p:sp>
    </p:spTree>
    <p:extLst>
      <p:ext uri="{BB962C8B-B14F-4D97-AF65-F5344CB8AC3E}">
        <p14:creationId xmlns:p14="http://schemas.microsoft.com/office/powerpoint/2010/main" val="595967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901870" y="1919682"/>
            <a:ext cx="9625454" cy="3717668"/>
          </a:xfrm>
        </p:spPr>
        <p:txBody>
          <a:bodyPr numCol="1">
            <a:normAutofit fontScale="47500" lnSpcReduction="20000"/>
          </a:bodyPr>
          <a:lstStyle/>
          <a:p>
            <a:r>
              <a:rPr lang="en-US" sz="6500" dirty="0"/>
              <a:t>Improve built environment and access to recreational activities</a:t>
            </a:r>
          </a:p>
          <a:p>
            <a:r>
              <a:rPr lang="en-US" sz="6500" dirty="0"/>
              <a:t>School safety efforts should include strategies that invest in safe and supportive school environments </a:t>
            </a:r>
          </a:p>
          <a:p>
            <a:r>
              <a:rPr lang="en-US" sz="6500" dirty="0"/>
              <a:t>Combat racism – investment in areas most impacted, eliminate discriminatory education practices, implement implicit bias training</a:t>
            </a:r>
          </a:p>
          <a:p>
            <a:r>
              <a:rPr lang="en-US" sz="6500" dirty="0"/>
              <a:t>Increase gay-straight alliances</a:t>
            </a:r>
          </a:p>
          <a:p>
            <a:endParaRPr lang="en-US" sz="3600" dirty="0"/>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1323439"/>
          </a:xfrm>
          <a:prstGeom prst="rect">
            <a:avLst/>
          </a:prstGeom>
          <a:noFill/>
        </p:spPr>
        <p:txBody>
          <a:bodyPr wrap="square" rtlCol="0">
            <a:spAutoFit/>
          </a:bodyPr>
          <a:lstStyle/>
          <a:p>
            <a:r>
              <a:rPr lang="en-US" sz="4000" b="1" i="1" dirty="0">
                <a:solidFill>
                  <a:schemeClr val="accent1"/>
                </a:solidFill>
              </a:rPr>
              <a:t>Create Community Environments that Promote Mental and Physical Health</a:t>
            </a:r>
          </a:p>
        </p:txBody>
      </p:sp>
    </p:spTree>
    <p:extLst>
      <p:ext uri="{BB962C8B-B14F-4D97-AF65-F5344CB8AC3E}">
        <p14:creationId xmlns:p14="http://schemas.microsoft.com/office/powerpoint/2010/main" val="193860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976860" y="1668960"/>
            <a:ext cx="9573909" cy="3665040"/>
          </a:xfrm>
        </p:spPr>
        <p:txBody>
          <a:bodyPr numCol="1">
            <a:normAutofit lnSpcReduction="10000"/>
          </a:bodyPr>
          <a:lstStyle/>
          <a:p>
            <a:r>
              <a:rPr lang="en-US" sz="3000" dirty="0"/>
              <a:t>Incentivize strategies that address common risk/protective factors across sectors – mentoring, social emotional learning</a:t>
            </a:r>
          </a:p>
          <a:p>
            <a:r>
              <a:rPr lang="en-US" sz="3000" dirty="0"/>
              <a:t>Leverage cross-agency coordinating bodies</a:t>
            </a:r>
          </a:p>
          <a:p>
            <a:r>
              <a:rPr lang="en-US" sz="3000" dirty="0"/>
              <a:t>Develop multi-sector, multi-agency evidence registry</a:t>
            </a:r>
          </a:p>
          <a:p>
            <a:r>
              <a:rPr lang="en-US" sz="3000" dirty="0"/>
              <a:t>Promote braiding and blending</a:t>
            </a:r>
            <a:br>
              <a:rPr lang="en-US" sz="3000" dirty="0"/>
            </a:br>
            <a:r>
              <a:rPr lang="en-US" sz="3000" dirty="0"/>
              <a:t>of funding streams to address</a:t>
            </a:r>
            <a:br>
              <a:rPr lang="en-US" sz="3000" dirty="0"/>
            </a:br>
            <a:r>
              <a:rPr lang="en-US" sz="3000" dirty="0"/>
              <a:t>“wrong pocket” problem</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1323439"/>
          </a:xfrm>
          <a:prstGeom prst="rect">
            <a:avLst/>
          </a:prstGeom>
          <a:noFill/>
        </p:spPr>
        <p:txBody>
          <a:bodyPr wrap="square" rtlCol="0">
            <a:spAutoFit/>
          </a:bodyPr>
          <a:lstStyle/>
          <a:p>
            <a:r>
              <a:rPr lang="en-US" sz="4000" b="1" i="1" dirty="0">
                <a:solidFill>
                  <a:schemeClr val="accent1"/>
                </a:solidFill>
              </a:rPr>
              <a:t>Build Infrastructure to Align Work Across Sectors</a:t>
            </a:r>
          </a:p>
        </p:txBody>
      </p:sp>
    </p:spTree>
    <p:extLst>
      <p:ext uri="{BB962C8B-B14F-4D97-AF65-F5344CB8AC3E}">
        <p14:creationId xmlns:p14="http://schemas.microsoft.com/office/powerpoint/2010/main" val="359317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838199" y="1576270"/>
            <a:ext cx="10515600" cy="3074469"/>
          </a:xfrm>
        </p:spPr>
        <p:txBody>
          <a:bodyPr>
            <a:normAutofit/>
          </a:bodyPr>
          <a:lstStyle/>
          <a:p>
            <a:pPr marL="0" indent="0" algn="ctr">
              <a:buNone/>
            </a:pPr>
            <a:r>
              <a:rPr lang="en-US" sz="3200" dirty="0"/>
              <a:t>Progress has been made in reducing some risky behaviors. </a:t>
            </a:r>
          </a:p>
          <a:p>
            <a:pPr marL="0" indent="0" algn="ctr">
              <a:buNone/>
            </a:pPr>
            <a:endParaRPr lang="en-US" sz="3200" dirty="0"/>
          </a:p>
          <a:p>
            <a:pPr marL="0" indent="0" algn="ctr">
              <a:buNone/>
            </a:pPr>
            <a:r>
              <a:rPr lang="en-US" sz="3200" dirty="0"/>
              <a:t>Positive trends in adolescent substance misuse and related risk factors underscore the value of prevention efforts and policies. </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2" name="TextBox 1"/>
          <p:cNvSpPr txBox="1"/>
          <p:nvPr/>
        </p:nvSpPr>
        <p:spPr>
          <a:xfrm>
            <a:off x="362607" y="331076"/>
            <a:ext cx="10045025" cy="707886"/>
          </a:xfrm>
          <a:prstGeom prst="rect">
            <a:avLst/>
          </a:prstGeom>
          <a:noFill/>
        </p:spPr>
        <p:txBody>
          <a:bodyPr wrap="square" rtlCol="0">
            <a:spAutoFit/>
          </a:bodyPr>
          <a:lstStyle/>
          <a:p>
            <a:r>
              <a:rPr lang="en-US" sz="4000" b="1" i="1" dirty="0">
                <a:solidFill>
                  <a:schemeClr val="accent1"/>
                </a:solidFill>
              </a:rPr>
              <a:t>The good news… </a:t>
            </a:r>
          </a:p>
        </p:txBody>
      </p:sp>
    </p:spTree>
    <p:extLst>
      <p:ext uri="{BB962C8B-B14F-4D97-AF65-F5344CB8AC3E}">
        <p14:creationId xmlns:p14="http://schemas.microsoft.com/office/powerpoint/2010/main" val="3672421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772916" y="1412300"/>
            <a:ext cx="9730961" cy="3613804"/>
          </a:xfrm>
        </p:spPr>
        <p:txBody>
          <a:bodyPr numCol="1">
            <a:normAutofit/>
          </a:bodyPr>
          <a:lstStyle/>
          <a:p>
            <a:r>
              <a:rPr lang="en-US" sz="3000" dirty="0"/>
              <a:t>Increase federal investments in substance misuse and suicide </a:t>
            </a:r>
            <a:r>
              <a:rPr lang="en-US" sz="3000" i="1" dirty="0"/>
              <a:t>prevention</a:t>
            </a:r>
            <a:r>
              <a:rPr lang="en-US" sz="3000" dirty="0"/>
              <a:t> programming (vs. treatment and recovery)</a:t>
            </a:r>
          </a:p>
          <a:p>
            <a:r>
              <a:rPr lang="en-US" sz="3000" dirty="0"/>
              <a:t>Increase investment in Garret Lee Smith Suicide Prevention program, CDC Injury Center, Drug-Free Communities, SAPT block grants</a:t>
            </a:r>
          </a:p>
          <a:p>
            <a:r>
              <a:rPr lang="en-US" sz="3000" dirty="0"/>
              <a:t>Increase funding for National Suicide Prevention Lifeline</a:t>
            </a:r>
          </a:p>
          <a:p>
            <a:endParaRPr lang="en-US" sz="3000" dirty="0"/>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TextBox 5"/>
          <p:cNvSpPr txBox="1"/>
          <p:nvPr/>
        </p:nvSpPr>
        <p:spPr>
          <a:xfrm>
            <a:off x="362608" y="331076"/>
            <a:ext cx="9207062" cy="707886"/>
          </a:xfrm>
          <a:prstGeom prst="rect">
            <a:avLst/>
          </a:prstGeom>
          <a:noFill/>
        </p:spPr>
        <p:txBody>
          <a:bodyPr wrap="square" rtlCol="0">
            <a:spAutoFit/>
          </a:bodyPr>
          <a:lstStyle/>
          <a:p>
            <a:r>
              <a:rPr lang="en-US" sz="4000" b="1" i="1" dirty="0">
                <a:solidFill>
                  <a:schemeClr val="accent1"/>
                </a:solidFill>
              </a:rPr>
              <a:t>Increase Funding for Prevention</a:t>
            </a:r>
          </a:p>
        </p:txBody>
      </p:sp>
    </p:spTree>
    <p:extLst>
      <p:ext uri="{BB962C8B-B14F-4D97-AF65-F5344CB8AC3E}">
        <p14:creationId xmlns:p14="http://schemas.microsoft.com/office/powerpoint/2010/main" val="997346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AC83-E42B-9C40-865E-3086F5DF3482}"/>
              </a:ext>
            </a:extLst>
          </p:cNvPr>
          <p:cNvSpPr>
            <a:spLocks noGrp="1"/>
          </p:cNvSpPr>
          <p:nvPr>
            <p:ph type="ctrTitle"/>
          </p:nvPr>
        </p:nvSpPr>
        <p:spPr>
          <a:xfrm>
            <a:off x="1524000" y="2087873"/>
            <a:ext cx="9144000" cy="3106587"/>
          </a:xfrm>
        </p:spPr>
        <p:txBody>
          <a:bodyPr>
            <a:normAutofit fontScale="90000"/>
          </a:bodyPr>
          <a:lstStyle/>
          <a:p>
            <a:r>
              <a:rPr lang="en-US" dirty="0"/>
              <a:t>For more information, contact</a:t>
            </a:r>
            <a:br>
              <a:rPr lang="en-US" dirty="0"/>
            </a:br>
            <a:r>
              <a:rPr lang="en-US" dirty="0"/>
              <a:t>Rhea </a:t>
            </a:r>
            <a:r>
              <a:rPr lang="en-US" dirty="0" err="1"/>
              <a:t>Farberman</a:t>
            </a:r>
            <a:br>
              <a:rPr lang="en-US" dirty="0"/>
            </a:br>
            <a:r>
              <a:rPr lang="en-US" dirty="0">
                <a:hlinkClick r:id="rId2"/>
              </a:rPr>
              <a:t>rfarberman@tfah.org</a:t>
            </a:r>
            <a:br>
              <a:rPr lang="en-US" dirty="0"/>
            </a:br>
            <a:r>
              <a:rPr lang="en-US" dirty="0"/>
              <a:t>202-223-9870</a:t>
            </a:r>
          </a:p>
        </p:txBody>
      </p:sp>
      <p:pic>
        <p:nvPicPr>
          <p:cNvPr id="4" name="heartbeatscreensmall_thin.png">
            <a:extLst>
              <a:ext uri="{FF2B5EF4-FFF2-40B4-BE49-F238E27FC236}">
                <a16:creationId xmlns:a16="http://schemas.microsoft.com/office/drawing/2014/main" id="{EFC5A2F9-3C16-A544-9CBA-C26194920305}"/>
              </a:ext>
            </a:extLst>
          </p:cNvPr>
          <p:cNvPicPr>
            <a:picLocks noChangeAspect="1"/>
          </p:cNvPicPr>
          <p:nvPr/>
        </p:nvPicPr>
        <p:blipFill>
          <a:blip r:embed="rId3">
            <a:extLst/>
          </a:blip>
          <a:srcRect l="12487" r="5456" b="35326"/>
          <a:stretch>
            <a:fillRect/>
          </a:stretch>
        </p:blipFill>
        <p:spPr>
          <a:xfrm>
            <a:off x="0" y="165433"/>
            <a:ext cx="12213035" cy="1821786"/>
          </a:xfrm>
          <a:prstGeom prst="rect">
            <a:avLst/>
          </a:prstGeom>
          <a:ln w="12700">
            <a:miter lim="400000"/>
          </a:ln>
        </p:spPr>
      </p:pic>
      <p:pic>
        <p:nvPicPr>
          <p:cNvPr id="5" name="TfAH-logoFNL_4C_new.png">
            <a:extLst>
              <a:ext uri="{FF2B5EF4-FFF2-40B4-BE49-F238E27FC236}">
                <a16:creationId xmlns:a16="http://schemas.microsoft.com/office/drawing/2014/main" id="{FA4775C1-D158-6F49-834E-37ED85AD1BBF}"/>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5977609"/>
            <a:ext cx="2034405" cy="734382"/>
          </a:xfrm>
          <a:prstGeom prst="rect">
            <a:avLst/>
          </a:prstGeom>
        </p:spPr>
      </p:pic>
    </p:spTree>
    <p:extLst>
      <p:ext uri="{BB962C8B-B14F-4D97-AF65-F5344CB8AC3E}">
        <p14:creationId xmlns:p14="http://schemas.microsoft.com/office/powerpoint/2010/main" val="336658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A3779-0AD2-204D-92CE-A2CDA571800E}"/>
              </a:ext>
            </a:extLst>
          </p:cNvPr>
          <p:cNvSpPr>
            <a:spLocks noGrp="1"/>
          </p:cNvSpPr>
          <p:nvPr>
            <p:ph idx="1"/>
          </p:nvPr>
        </p:nvSpPr>
        <p:spPr>
          <a:xfrm>
            <a:off x="838200" y="365674"/>
            <a:ext cx="10515600" cy="825804"/>
          </a:xfrm>
        </p:spPr>
        <p:txBody>
          <a:bodyPr>
            <a:normAutofit lnSpcReduction="10000"/>
          </a:bodyPr>
          <a:lstStyle/>
          <a:p>
            <a:pPr marL="0" indent="0" algn="ctr">
              <a:buNone/>
            </a:pPr>
            <a:r>
              <a:rPr lang="en-US" i="1" dirty="0">
                <a:solidFill>
                  <a:schemeClr val="accent1"/>
                </a:solidFill>
              </a:rPr>
              <a:t>Use of illicit or injection and prescription drugs among adolescents has declined or held steady.</a:t>
            </a:r>
          </a:p>
        </p:txBody>
      </p:sp>
      <p:pic>
        <p:nvPicPr>
          <p:cNvPr id="5" name="TfAH-logoFNL_4C_new.png">
            <a:extLst>
              <a:ext uri="{FF2B5EF4-FFF2-40B4-BE49-F238E27FC236}">
                <a16:creationId xmlns:a16="http://schemas.microsoft.com/office/drawing/2014/main" id="{C9B9FC16-D5D7-E94F-B26D-4A37FF1FFCE1}"/>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sp>
        <p:nvSpPr>
          <p:cNvPr id="9" name="TextBox 8"/>
          <p:cNvSpPr txBox="1"/>
          <p:nvPr/>
        </p:nvSpPr>
        <p:spPr>
          <a:xfrm>
            <a:off x="528172" y="1623192"/>
            <a:ext cx="508963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Students in 8</a:t>
            </a:r>
            <a:r>
              <a:rPr lang="en-US" sz="2400" baseline="30000" dirty="0"/>
              <a:t>th</a:t>
            </a:r>
            <a:r>
              <a:rPr lang="en-US" sz="2400" dirty="0"/>
              <a:t>, 10</a:t>
            </a:r>
            <a:r>
              <a:rPr lang="en-US" sz="2400" baseline="30000" dirty="0"/>
              <a:t>th</a:t>
            </a:r>
            <a:r>
              <a:rPr lang="en-US" sz="2400" dirty="0"/>
              <a:t> and 12</a:t>
            </a:r>
            <a:r>
              <a:rPr lang="en-US" sz="2400" baseline="30000" dirty="0"/>
              <a:t>th</a:t>
            </a:r>
            <a:r>
              <a:rPr lang="en-US" sz="2400" dirty="0"/>
              <a:t> grades have experienced a decline in past-year illicit drug use from 16 percent in 2001 to 9 percent in 2018</a:t>
            </a:r>
          </a:p>
          <a:p>
            <a:endParaRPr lang="en-US" sz="2400" dirty="0"/>
          </a:p>
          <a:p>
            <a:pPr marL="285750" indent="-285750">
              <a:buFont typeface="Arial" panose="020B0604020202020204" pitchFamily="34" charset="0"/>
              <a:buChar char="•"/>
            </a:pPr>
            <a:r>
              <a:rPr lang="en-US" sz="2400" dirty="0"/>
              <a:t>The percentage of high school seniors who believe opioids are easily accessible declined from 54 percent in 2010 to 36 percent in 2017 </a:t>
            </a:r>
          </a:p>
        </p:txBody>
      </p:sp>
      <p:sp>
        <p:nvSpPr>
          <p:cNvPr id="10" name="Rectangle 9"/>
          <p:cNvSpPr/>
          <p:nvPr/>
        </p:nvSpPr>
        <p:spPr>
          <a:xfrm>
            <a:off x="6779172" y="1686910"/>
            <a:ext cx="677918" cy="252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7807" y="1834896"/>
            <a:ext cx="6461825" cy="3455604"/>
          </a:xfrm>
          <a:prstGeom prst="rect">
            <a:avLst/>
          </a:prstGeom>
        </p:spPr>
      </p:pic>
    </p:spTree>
    <p:extLst>
      <p:ext uri="{BB962C8B-B14F-4D97-AF65-F5344CB8AC3E}">
        <p14:creationId xmlns:p14="http://schemas.microsoft.com/office/powerpoint/2010/main" val="174191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A3779-0AD2-204D-92CE-A2CDA571800E}"/>
              </a:ext>
            </a:extLst>
          </p:cNvPr>
          <p:cNvSpPr>
            <a:spLocks noGrp="1"/>
          </p:cNvSpPr>
          <p:nvPr>
            <p:ph idx="1"/>
          </p:nvPr>
        </p:nvSpPr>
        <p:spPr>
          <a:xfrm>
            <a:off x="838200" y="365674"/>
            <a:ext cx="10515600" cy="825804"/>
          </a:xfrm>
        </p:spPr>
        <p:txBody>
          <a:bodyPr>
            <a:normAutofit lnSpcReduction="10000"/>
          </a:bodyPr>
          <a:lstStyle/>
          <a:p>
            <a:pPr marL="0" indent="0" algn="ctr">
              <a:buNone/>
            </a:pPr>
            <a:r>
              <a:rPr lang="en-US" i="1" dirty="0">
                <a:solidFill>
                  <a:schemeClr val="accent1"/>
                </a:solidFill>
              </a:rPr>
              <a:t>Alcohol use among adolescents has declined significantly over the past decades.</a:t>
            </a:r>
          </a:p>
        </p:txBody>
      </p:sp>
      <p:pic>
        <p:nvPicPr>
          <p:cNvPr id="5" name="TfAH-logoFNL_4C_new.png">
            <a:extLst>
              <a:ext uri="{FF2B5EF4-FFF2-40B4-BE49-F238E27FC236}">
                <a16:creationId xmlns:a16="http://schemas.microsoft.com/office/drawing/2014/main" id="{C9B9FC16-D5D7-E94F-B26D-4A37FF1FFCE1}"/>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sp>
        <p:nvSpPr>
          <p:cNvPr id="9" name="TextBox 8"/>
          <p:cNvSpPr txBox="1"/>
          <p:nvPr/>
        </p:nvSpPr>
        <p:spPr>
          <a:xfrm>
            <a:off x="1085843" y="1376054"/>
            <a:ext cx="532386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Lifetime alcohol use among high schoolers has declined from 82 percent in 1991 to 10 percent in 2017</a:t>
            </a:r>
          </a:p>
          <a:p>
            <a:endParaRPr lang="en-US" sz="2400" dirty="0"/>
          </a:p>
          <a:p>
            <a:pPr marL="285750" indent="-285750">
              <a:buFont typeface="Arial" panose="020B0604020202020204" pitchFamily="34" charset="0"/>
              <a:buChar char="•"/>
            </a:pPr>
            <a:r>
              <a:rPr lang="en-US" sz="2400" dirty="0"/>
              <a:t>Among 8</a:t>
            </a:r>
            <a:r>
              <a:rPr lang="en-US" sz="2400" baseline="30000" dirty="0"/>
              <a:t>th</a:t>
            </a:r>
            <a:r>
              <a:rPr lang="en-US" sz="2400" dirty="0"/>
              <a:t>, 10</a:t>
            </a:r>
            <a:r>
              <a:rPr lang="en-US" sz="2400" baseline="30000" dirty="0"/>
              <a:t>th</a:t>
            </a:r>
            <a:r>
              <a:rPr lang="en-US" sz="2400" dirty="0"/>
              <a:t> and 12</a:t>
            </a:r>
            <a:r>
              <a:rPr lang="en-US" sz="2400" baseline="30000" dirty="0"/>
              <a:t>th</a:t>
            </a:r>
            <a:r>
              <a:rPr lang="en-US" sz="2400" dirty="0"/>
              <a:t> graders, daily alcohol use is down by three-fourths and past-month use is down by one half</a:t>
            </a:r>
          </a:p>
          <a:p>
            <a:endParaRPr lang="en-US" sz="2400" dirty="0"/>
          </a:p>
          <a:p>
            <a:pPr marL="285750" indent="-285750">
              <a:buFont typeface="Arial" panose="020B0604020202020204" pitchFamily="34" charset="0"/>
              <a:buChar char="•"/>
            </a:pPr>
            <a:r>
              <a:rPr lang="en-US" sz="2400" dirty="0"/>
              <a:t>Drunkenness and binge drinking among this age group have also declined </a:t>
            </a:r>
          </a:p>
        </p:txBody>
      </p:sp>
      <p:sp>
        <p:nvSpPr>
          <p:cNvPr id="10" name="Rectangle 9"/>
          <p:cNvSpPr/>
          <p:nvPr/>
        </p:nvSpPr>
        <p:spPr>
          <a:xfrm>
            <a:off x="6779172" y="1686910"/>
            <a:ext cx="677918" cy="252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9172" y="1376054"/>
            <a:ext cx="4475799" cy="4198577"/>
          </a:xfrm>
          <a:prstGeom prst="rect">
            <a:avLst/>
          </a:prstGeom>
        </p:spPr>
      </p:pic>
    </p:spTree>
    <p:extLst>
      <p:ext uri="{BB962C8B-B14F-4D97-AF65-F5344CB8AC3E}">
        <p14:creationId xmlns:p14="http://schemas.microsoft.com/office/powerpoint/2010/main" val="181941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838199" y="1576270"/>
            <a:ext cx="10515600" cy="3074469"/>
          </a:xfrm>
        </p:spPr>
        <p:txBody>
          <a:bodyPr>
            <a:normAutofit/>
          </a:bodyPr>
          <a:lstStyle/>
          <a:p>
            <a:pPr marL="0" indent="0" algn="ctr">
              <a:buNone/>
            </a:pPr>
            <a:r>
              <a:rPr lang="en-US" sz="3200" dirty="0"/>
              <a:t>Adolescent suicide deaths have spiked over the last decade and substance misuse is exacting a heavy toll on teens.</a:t>
            </a:r>
          </a:p>
          <a:p>
            <a:pPr marL="0" indent="0" algn="ctr">
              <a:buNone/>
            </a:pPr>
            <a:endParaRPr lang="en-US" sz="3200" dirty="0"/>
          </a:p>
          <a:p>
            <a:pPr marL="0" indent="0" algn="ctr">
              <a:buNone/>
            </a:pPr>
            <a:r>
              <a:rPr lang="en-US" sz="3200" dirty="0"/>
              <a:t>While progress has been made in reducing some risky behaviors, adolescent suicide and substance misuse rates remain high and in some cases are climbing.</a:t>
            </a:r>
          </a:p>
        </p:txBody>
      </p:sp>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2">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3">
            <a:extLst/>
          </a:blip>
          <a:stretch>
            <a:fillRect/>
          </a:stretch>
        </p:blipFill>
        <p:spPr>
          <a:xfrm>
            <a:off x="8848720" y="6063127"/>
            <a:ext cx="3117824" cy="584119"/>
          </a:xfrm>
          <a:prstGeom prst="rect">
            <a:avLst/>
          </a:prstGeom>
          <a:ln w="12700">
            <a:miter lim="400000"/>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2" name="TextBox 1"/>
          <p:cNvSpPr txBox="1"/>
          <p:nvPr/>
        </p:nvSpPr>
        <p:spPr>
          <a:xfrm>
            <a:off x="362607" y="331076"/>
            <a:ext cx="10045025" cy="707886"/>
          </a:xfrm>
          <a:prstGeom prst="rect">
            <a:avLst/>
          </a:prstGeom>
          <a:noFill/>
        </p:spPr>
        <p:txBody>
          <a:bodyPr wrap="square" rtlCol="0">
            <a:spAutoFit/>
          </a:bodyPr>
          <a:lstStyle/>
          <a:p>
            <a:r>
              <a:rPr lang="en-US" sz="4000" b="1" i="1" dirty="0">
                <a:solidFill>
                  <a:schemeClr val="accent1"/>
                </a:solidFill>
              </a:rPr>
              <a:t>The bad news… </a:t>
            </a:r>
          </a:p>
        </p:txBody>
      </p:sp>
    </p:spTree>
    <p:extLst>
      <p:ext uri="{BB962C8B-B14F-4D97-AF65-F5344CB8AC3E}">
        <p14:creationId xmlns:p14="http://schemas.microsoft.com/office/powerpoint/2010/main" val="128698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A3779-0AD2-204D-92CE-A2CDA571800E}"/>
              </a:ext>
            </a:extLst>
          </p:cNvPr>
          <p:cNvSpPr>
            <a:spLocks noGrp="1"/>
          </p:cNvSpPr>
          <p:nvPr>
            <p:ph idx="1"/>
          </p:nvPr>
        </p:nvSpPr>
        <p:spPr>
          <a:xfrm>
            <a:off x="838200" y="365674"/>
            <a:ext cx="10515600" cy="825804"/>
          </a:xfrm>
        </p:spPr>
        <p:txBody>
          <a:bodyPr>
            <a:normAutofit lnSpcReduction="10000"/>
          </a:bodyPr>
          <a:lstStyle/>
          <a:p>
            <a:pPr marL="0" indent="0" algn="ctr">
              <a:buNone/>
            </a:pPr>
            <a:r>
              <a:rPr lang="en-US" i="1" dirty="0">
                <a:solidFill>
                  <a:schemeClr val="accent1"/>
                </a:solidFill>
              </a:rPr>
              <a:t>Suicide is the second leading cause of death among adolescents and is on the rise.</a:t>
            </a:r>
          </a:p>
        </p:txBody>
      </p:sp>
      <p:pic>
        <p:nvPicPr>
          <p:cNvPr id="5" name="TfAH-logoFNL_4C_new.png">
            <a:extLst>
              <a:ext uri="{FF2B5EF4-FFF2-40B4-BE49-F238E27FC236}">
                <a16:creationId xmlns:a16="http://schemas.microsoft.com/office/drawing/2014/main" id="{C9B9FC16-D5D7-E94F-B26D-4A37FF1FFCE1}"/>
              </a:ext>
            </a:extLst>
          </p:cNvPr>
          <p:cNvPicPr>
            <a:picLocks noChangeAspect="1"/>
          </p:cNvPicPr>
          <p:nvPr/>
        </p:nvPicPr>
        <p:blipFill>
          <a:blip r:embed="rId2">
            <a:extLst/>
          </a:blip>
          <a:stretch>
            <a:fillRect/>
          </a:stretch>
        </p:blipFill>
        <p:spPr>
          <a:xfrm>
            <a:off x="8848720" y="6063127"/>
            <a:ext cx="3117824" cy="584119"/>
          </a:xfrm>
          <a:prstGeom prst="rect">
            <a:avLst/>
          </a:prstGeom>
          <a:ln w="12700">
            <a:miter lim="400000"/>
          </a:ln>
        </p:spPr>
      </p:pic>
      <p:sp>
        <p:nvSpPr>
          <p:cNvPr id="9" name="TextBox 8"/>
          <p:cNvSpPr txBox="1"/>
          <p:nvPr/>
        </p:nvSpPr>
        <p:spPr>
          <a:xfrm>
            <a:off x="574180" y="1448090"/>
            <a:ext cx="560989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Suicide rates among 12- to 19-year-olds have increased 87 percent between 2007 and 2017</a:t>
            </a:r>
          </a:p>
          <a:p>
            <a:endParaRPr lang="en-US" sz="2400" dirty="0"/>
          </a:p>
          <a:p>
            <a:pPr marL="285750" indent="-285750">
              <a:buFont typeface="Arial" panose="020B0604020202020204" pitchFamily="34" charset="0"/>
              <a:buChar char="•"/>
            </a:pPr>
            <a:r>
              <a:rPr lang="en-US" sz="2400" dirty="0"/>
              <a:t>In 2017, 7.4 percent of high schoolers nationwide attempted suicide nationwide – a 17 percent increase from the previous year</a:t>
            </a:r>
          </a:p>
          <a:p>
            <a:endParaRPr lang="en-US" sz="2400" dirty="0"/>
          </a:p>
          <a:p>
            <a:pPr marL="285750" indent="-285750">
              <a:buFont typeface="Arial" panose="020B0604020202020204" pitchFamily="34" charset="0"/>
              <a:buChar char="•"/>
            </a:pPr>
            <a:r>
              <a:rPr lang="en-US" sz="2400" dirty="0"/>
              <a:t>Nearly 3,000 12- to 19-year-olds died by suicide in 2017</a:t>
            </a:r>
          </a:p>
        </p:txBody>
      </p:sp>
      <p:sp>
        <p:nvSpPr>
          <p:cNvPr id="10" name="Rectangle 9"/>
          <p:cNvSpPr/>
          <p:nvPr/>
        </p:nvSpPr>
        <p:spPr>
          <a:xfrm>
            <a:off x="6779172" y="1686910"/>
            <a:ext cx="677918" cy="252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249" y="1448090"/>
            <a:ext cx="5382388" cy="3635974"/>
          </a:xfrm>
          <a:prstGeom prst="rect">
            <a:avLst/>
          </a:prstGeom>
        </p:spPr>
      </p:pic>
    </p:spTree>
    <p:extLst>
      <p:ext uri="{BB962C8B-B14F-4D97-AF65-F5344CB8AC3E}">
        <p14:creationId xmlns:p14="http://schemas.microsoft.com/office/powerpoint/2010/main" val="162319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09599-3BE4-DC4C-9C0C-C7FDA387978D}"/>
              </a:ext>
            </a:extLst>
          </p:cNvPr>
          <p:cNvSpPr>
            <a:spLocks noGrp="1"/>
          </p:cNvSpPr>
          <p:nvPr>
            <p:ph idx="1"/>
          </p:nvPr>
        </p:nvSpPr>
        <p:spPr>
          <a:xfrm>
            <a:off x="838200" y="1502394"/>
            <a:ext cx="5194434" cy="4542520"/>
          </a:xfrm>
        </p:spPr>
        <p:txBody>
          <a:bodyPr>
            <a:normAutofit/>
          </a:bodyPr>
          <a:lstStyle/>
          <a:p>
            <a:r>
              <a:rPr lang="en-US" sz="2600" dirty="0"/>
              <a:t>48 percent of gay, lesbian and bisexual adolescents report considering or attempting suicide as compared to 13 percent of their heterosexual peers</a:t>
            </a:r>
          </a:p>
          <a:p>
            <a:endParaRPr lang="en-US" sz="2600" dirty="0"/>
          </a:p>
          <a:p>
            <a:r>
              <a:rPr lang="en-US" sz="2600" dirty="0"/>
              <a:t>Binge drinking is five times greater among gay, lesbian and bisexual high school students compared with heterosexual students</a:t>
            </a:r>
          </a:p>
        </p:txBody>
      </p:sp>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2">
            <a:extLst/>
          </a:blip>
          <a:stretch>
            <a:fillRect/>
          </a:stretch>
        </p:blipFill>
        <p:spPr>
          <a:xfrm>
            <a:off x="8848720" y="6063127"/>
            <a:ext cx="3117824" cy="584119"/>
          </a:xfrm>
          <a:prstGeom prst="rect">
            <a:avLst/>
          </a:prstGeom>
          <a:ln w="12700">
            <a:miter lim="400000"/>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Content Placeholder 2">
            <a:extLst>
              <a:ext uri="{FF2B5EF4-FFF2-40B4-BE49-F238E27FC236}">
                <a16:creationId xmlns:a16="http://schemas.microsoft.com/office/drawing/2014/main" id="{BE2A3779-0AD2-204D-92CE-A2CDA571800E}"/>
              </a:ext>
            </a:extLst>
          </p:cNvPr>
          <p:cNvSpPr txBox="1">
            <a:spLocks/>
          </p:cNvSpPr>
          <p:nvPr/>
        </p:nvSpPr>
        <p:spPr>
          <a:xfrm>
            <a:off x="838200" y="365674"/>
            <a:ext cx="10515600" cy="825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Data reveal staggering disparities in substance misuse and suicide rates.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368" y="1487121"/>
            <a:ext cx="5812356" cy="4038633"/>
          </a:xfrm>
          <a:prstGeom prst="rect">
            <a:avLst/>
          </a:prstGeom>
        </p:spPr>
      </p:pic>
    </p:spTree>
    <p:extLst>
      <p:ext uri="{BB962C8B-B14F-4D97-AF65-F5344CB8AC3E}">
        <p14:creationId xmlns:p14="http://schemas.microsoft.com/office/powerpoint/2010/main" val="94897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eartbeatscreensmall_thin2.png">
            <a:extLst>
              <a:ext uri="{FF2B5EF4-FFF2-40B4-BE49-F238E27FC236}">
                <a16:creationId xmlns:a16="http://schemas.microsoft.com/office/drawing/2014/main" id="{5237AC41-D86A-6F4E-9E46-FEEA3783B531}"/>
              </a:ext>
            </a:extLst>
          </p:cNvPr>
          <p:cNvPicPr>
            <a:picLocks noChangeAspect="1"/>
          </p:cNvPicPr>
          <p:nvPr/>
        </p:nvPicPr>
        <p:blipFill>
          <a:blip r:embed="rId3">
            <a:extLst/>
          </a:blip>
          <a:srcRect l="8611" r="1264"/>
          <a:stretch>
            <a:fillRect/>
          </a:stretch>
        </p:blipFill>
        <p:spPr>
          <a:xfrm>
            <a:off x="0" y="5121022"/>
            <a:ext cx="12191999" cy="1055941"/>
          </a:xfrm>
          <a:prstGeom prst="rect">
            <a:avLst/>
          </a:prstGeom>
          <a:ln w="12700">
            <a:miter lim="400000"/>
          </a:ln>
        </p:spPr>
      </p:pic>
      <p:pic>
        <p:nvPicPr>
          <p:cNvPr id="7" name="TfAH-logoFNL_4C_new.png">
            <a:extLst>
              <a:ext uri="{FF2B5EF4-FFF2-40B4-BE49-F238E27FC236}">
                <a16:creationId xmlns:a16="http://schemas.microsoft.com/office/drawing/2014/main" id="{02A4BC5B-4685-4C4B-B943-0294E0F42E05}"/>
              </a:ext>
            </a:extLst>
          </p:cNvPr>
          <p:cNvPicPr>
            <a:picLocks noChangeAspect="1"/>
          </p:cNvPicPr>
          <p:nvPr/>
        </p:nvPicPr>
        <p:blipFill>
          <a:blip r:embed="rId4">
            <a:extLst/>
          </a:blip>
          <a:stretch>
            <a:fillRect/>
          </a:stretch>
        </p:blipFill>
        <p:spPr>
          <a:xfrm>
            <a:off x="8848720" y="6063127"/>
            <a:ext cx="3117824" cy="584119"/>
          </a:xfrm>
          <a:prstGeom prst="rect">
            <a:avLst/>
          </a:prstGeom>
          <a:ln w="12700">
            <a:miter lim="400000"/>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325" y="6044914"/>
            <a:ext cx="2034405" cy="734382"/>
          </a:xfrm>
          <a:prstGeom prst="rect">
            <a:avLst/>
          </a:prstGeom>
        </p:spPr>
      </p:pic>
      <p:sp>
        <p:nvSpPr>
          <p:cNvPr id="6" name="Content Placeholder 2">
            <a:extLst>
              <a:ext uri="{FF2B5EF4-FFF2-40B4-BE49-F238E27FC236}">
                <a16:creationId xmlns:a16="http://schemas.microsoft.com/office/drawing/2014/main" id="{64C09599-3BE4-DC4C-9C0C-C7FDA387978D}"/>
              </a:ext>
            </a:extLst>
          </p:cNvPr>
          <p:cNvSpPr>
            <a:spLocks noGrp="1"/>
          </p:cNvSpPr>
          <p:nvPr>
            <p:ph idx="1"/>
          </p:nvPr>
        </p:nvSpPr>
        <p:spPr>
          <a:xfrm>
            <a:off x="1124050" y="1425073"/>
            <a:ext cx="4971949" cy="4254648"/>
          </a:xfrm>
        </p:spPr>
        <p:txBody>
          <a:bodyPr>
            <a:normAutofit/>
          </a:bodyPr>
          <a:lstStyle/>
          <a:p>
            <a:r>
              <a:rPr lang="en-US" sz="2600" dirty="0"/>
              <a:t>American Indian/Alaskan Native teens experience the highest rates of suicide among any race and ethnicity in the United States</a:t>
            </a:r>
          </a:p>
          <a:p>
            <a:r>
              <a:rPr lang="en-US" sz="2600" dirty="0"/>
              <a:t>16 suicides per 100,000 15- to 19-year-olds in 2016</a:t>
            </a:r>
          </a:p>
          <a:p>
            <a:r>
              <a:rPr lang="en-US" sz="2600" dirty="0"/>
              <a:t>60 percent higher than the national average for all teens</a:t>
            </a:r>
          </a:p>
        </p:txBody>
      </p:sp>
      <p:sp>
        <p:nvSpPr>
          <p:cNvPr id="8" name="Content Placeholder 2">
            <a:extLst>
              <a:ext uri="{FF2B5EF4-FFF2-40B4-BE49-F238E27FC236}">
                <a16:creationId xmlns:a16="http://schemas.microsoft.com/office/drawing/2014/main" id="{BE2A3779-0AD2-204D-92CE-A2CDA571800E}"/>
              </a:ext>
            </a:extLst>
          </p:cNvPr>
          <p:cNvSpPr txBox="1">
            <a:spLocks/>
          </p:cNvSpPr>
          <p:nvPr/>
        </p:nvSpPr>
        <p:spPr>
          <a:xfrm>
            <a:off x="838200" y="365674"/>
            <a:ext cx="10515600" cy="825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accent1"/>
                </a:solidFill>
              </a:rPr>
              <a:t>Data reveal staggering disparities in substance misuse and suicide rates.</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350" y="1425073"/>
            <a:ext cx="4743297" cy="3311476"/>
          </a:xfrm>
          <a:prstGeom prst="rect">
            <a:avLst/>
          </a:prstGeom>
        </p:spPr>
      </p:pic>
    </p:spTree>
    <p:extLst>
      <p:ext uri="{BB962C8B-B14F-4D97-AF65-F5344CB8AC3E}">
        <p14:creationId xmlns:p14="http://schemas.microsoft.com/office/powerpoint/2010/main" val="3654155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2288</Words>
  <Application>Microsoft Office PowerPoint</Application>
  <PresentationFormat>Widescreen</PresentationFormat>
  <Paragraphs>177</Paragraphs>
  <Slides>31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Addressing a Crisis: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contact Rhea Farberman rfarberman@tfah.org 202-223-9870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Bower</dc:creator>
  <cp:lastModifiedBy>Tamara Coombs</cp:lastModifiedBy>
  <cp:revision>78</cp:revision>
  <cp:lastPrinted>2019-10-28T13:35:33Z</cp:lastPrinted>
  <dcterms:created xsi:type="dcterms:W3CDTF">2018-10-11T18:43:47Z</dcterms:created>
  <dcterms:modified xsi:type="dcterms:W3CDTF">2019-10-29T13:14:46Z</dcterms:modified>
</cp:coreProperties>
</file>